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0"/>
  </p:notesMasterIdLst>
  <p:handoutMasterIdLst>
    <p:handoutMasterId r:id="rId51"/>
  </p:handoutMasterIdLst>
  <p:sldIdLst>
    <p:sldId id="257" r:id="rId3"/>
    <p:sldId id="334" r:id="rId4"/>
    <p:sldId id="258" r:id="rId5"/>
    <p:sldId id="261" r:id="rId6"/>
    <p:sldId id="324" r:id="rId7"/>
    <p:sldId id="319" r:id="rId8"/>
    <p:sldId id="301" r:id="rId9"/>
    <p:sldId id="303" r:id="rId10"/>
    <p:sldId id="305" r:id="rId11"/>
    <p:sldId id="307" r:id="rId12"/>
    <p:sldId id="298" r:id="rId13"/>
    <p:sldId id="267" r:id="rId14"/>
    <p:sldId id="283" r:id="rId15"/>
    <p:sldId id="320" r:id="rId16"/>
    <p:sldId id="325" r:id="rId17"/>
    <p:sldId id="326" r:id="rId18"/>
    <p:sldId id="321" r:id="rId19"/>
    <p:sldId id="323" r:id="rId20"/>
    <p:sldId id="282" r:id="rId21"/>
    <p:sldId id="274" r:id="rId22"/>
    <p:sldId id="262" r:id="rId23"/>
    <p:sldId id="327" r:id="rId24"/>
    <p:sldId id="332" r:id="rId25"/>
    <p:sldId id="333" r:id="rId26"/>
    <p:sldId id="328" r:id="rId27"/>
    <p:sldId id="280" r:id="rId28"/>
    <p:sldId id="284" r:id="rId29"/>
    <p:sldId id="290" r:id="rId30"/>
    <p:sldId id="289" r:id="rId31"/>
    <p:sldId id="281" r:id="rId32"/>
    <p:sldId id="310" r:id="rId33"/>
    <p:sldId id="311" r:id="rId34"/>
    <p:sldId id="285" r:id="rId35"/>
    <p:sldId id="329" r:id="rId36"/>
    <p:sldId id="330" r:id="rId37"/>
    <p:sldId id="286" r:id="rId38"/>
    <p:sldId id="312" r:id="rId39"/>
    <p:sldId id="314" r:id="rId40"/>
    <p:sldId id="315" r:id="rId41"/>
    <p:sldId id="308" r:id="rId42"/>
    <p:sldId id="317" r:id="rId43"/>
    <p:sldId id="287" r:id="rId44"/>
    <p:sldId id="292" r:id="rId45"/>
    <p:sldId id="291" r:id="rId46"/>
    <p:sldId id="295" r:id="rId47"/>
    <p:sldId id="296" r:id="rId48"/>
    <p:sldId id="33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EFAF7DB-220E-474B-A306-B18848A2E64E}">
      <dgm:prSet phldrT="[Text]"/>
      <dgm:spPr/>
      <dgm:t>
        <a:bodyPr/>
        <a:lstStyle/>
        <a:p>
          <a:r>
            <a:rPr lang="en-US" dirty="0" smtClean="0"/>
            <a:t>Struggle</a:t>
          </a:r>
          <a:endParaRPr lang="en-US" dirty="0"/>
        </a:p>
      </dgm:t>
    </dgm:pt>
    <dgm:pt modelId="{ADEA5C60-BA03-45CE-8AE4-87E8350E817F}" type="parTrans" cxnId="{E88E6FD0-5EE8-42CE-8AC4-D71962510EE7}">
      <dgm:prSet/>
      <dgm:spPr/>
      <dgm:t>
        <a:bodyPr/>
        <a:lstStyle/>
        <a:p>
          <a:endParaRPr lang="en-US"/>
        </a:p>
      </dgm:t>
    </dgm:pt>
    <dgm:pt modelId="{8655DB40-16AB-41AF-B7B9-C009642A6E8E}" type="sibTrans" cxnId="{E88E6FD0-5EE8-42CE-8AC4-D71962510EE7}">
      <dgm:prSet/>
      <dgm:spPr/>
      <dgm:t>
        <a:bodyPr/>
        <a:lstStyle/>
        <a:p>
          <a:endParaRPr lang="en-US"/>
        </a:p>
      </dgm:t>
    </dgm:pt>
    <dgm:pt modelId="{9CA7C66F-6CF9-4093-95BD-C861D9811AA0}">
      <dgm:prSet phldrT="[Text]"/>
      <dgm:spPr/>
      <dgm:t>
        <a:bodyPr/>
        <a:lstStyle/>
        <a:p>
          <a:r>
            <a:rPr lang="en-US" dirty="0" smtClean="0"/>
            <a:t>Partner</a:t>
          </a:r>
          <a:endParaRPr lang="en-US" dirty="0"/>
        </a:p>
      </dgm:t>
      <dgm:extLst>
        <a:ext uri="{E40237B7-FDA0-4F09-8148-C483321AD2D9}">
          <dgm14:cNvPr xmlns:dgm14="http://schemas.microsoft.com/office/drawing/2010/diagram" id="0" name="" descr="Basic Block List" title="SmartArt"/>
        </a:ext>
      </dgm:extLst>
    </dgm:pt>
    <dgm:pt modelId="{5C383048-3A83-419C-82E9-AA46D2B4FFD3}" type="parTrans" cxnId="{1A254136-9EEE-43D0-BC71-1289B085104A}">
      <dgm:prSet/>
      <dgm:spPr/>
      <dgm:t>
        <a:bodyPr/>
        <a:lstStyle/>
        <a:p>
          <a:endParaRPr lang="en-US"/>
        </a:p>
      </dgm:t>
    </dgm:pt>
    <dgm:pt modelId="{9AC506A7-F034-46F5-B26F-46FD22856FB4}" type="sibTrans" cxnId="{1A254136-9EEE-43D0-BC71-1289B085104A}">
      <dgm:prSet/>
      <dgm:spPr/>
      <dgm:t>
        <a:bodyPr/>
        <a:lstStyle/>
        <a:p>
          <a:endParaRPr lang="en-US"/>
        </a:p>
      </dgm:t>
    </dgm:pt>
    <dgm:pt modelId="{8AEC6483-23EF-4414-8E2A-6A005181899E}">
      <dgm:prSet phldrT="[Text]"/>
      <dgm:spPr/>
      <dgm:t>
        <a:bodyPr/>
        <a:lstStyle/>
        <a:p>
          <a:r>
            <a:rPr lang="en-US" dirty="0" smtClean="0"/>
            <a:t>Listen</a:t>
          </a:r>
          <a:endParaRPr lang="en-US" dirty="0"/>
        </a:p>
      </dgm:t>
    </dgm:pt>
    <dgm:pt modelId="{526DBE94-00A7-461E-AF61-51DFFA468BD0}" type="parTrans" cxnId="{976405B9-79B8-494E-A105-801AB128A327}">
      <dgm:prSet/>
      <dgm:spPr/>
      <dgm:t>
        <a:bodyPr/>
        <a:lstStyle/>
        <a:p>
          <a:endParaRPr lang="en-US"/>
        </a:p>
      </dgm:t>
    </dgm:pt>
    <dgm:pt modelId="{C81D2561-AE20-4589-919A-5479573342B0}" type="sibTrans" cxnId="{976405B9-79B8-494E-A105-801AB128A327}">
      <dgm:prSet/>
      <dgm:spPr/>
      <dgm:t>
        <a:bodyPr/>
        <a:lstStyle/>
        <a:p>
          <a:endParaRPr lang="en-US"/>
        </a:p>
      </dgm:t>
    </dgm:pt>
    <dgm:pt modelId="{056BF56F-CC43-4DDD-9D89-CA94DE101ECC}">
      <dgm:prSet phldrT="[Text]"/>
      <dgm:spPr/>
      <dgm:t>
        <a:bodyPr/>
        <a:lstStyle/>
        <a:p>
          <a:r>
            <a:rPr lang="en-US" dirty="0" smtClean="0"/>
            <a:t>Believe</a:t>
          </a:r>
          <a:endParaRPr lang="en-US" dirty="0"/>
        </a:p>
      </dgm:t>
    </dgm:pt>
    <dgm:pt modelId="{001921C4-E4A3-488C-B466-13D798BB2038}" type="parTrans" cxnId="{778F2B2A-B50E-4B4B-8031-BBB0BAF3076A}">
      <dgm:prSet/>
      <dgm:spPr/>
      <dgm:t>
        <a:bodyPr/>
        <a:lstStyle/>
        <a:p>
          <a:endParaRPr lang="en-US"/>
        </a:p>
      </dgm:t>
    </dgm:pt>
    <dgm:pt modelId="{B28DA56B-359A-427D-B40B-7C9A5E29DAD4}" type="sibTrans" cxnId="{778F2B2A-B50E-4B4B-8031-BBB0BAF3076A}">
      <dgm:prSet/>
      <dgm:spPr/>
      <dgm:t>
        <a:bodyPr/>
        <a:lstStyle/>
        <a:p>
          <a:endParaRPr lang="en-US"/>
        </a:p>
      </dgm:t>
    </dgm:pt>
    <dgm:pt modelId="{204779DA-9EFD-416C-AA17-3047285492E6}">
      <dgm:prSet phldrT="[Text]"/>
      <dgm:spPr/>
      <dgm:t>
        <a:bodyPr/>
        <a:lstStyle/>
        <a:p>
          <a:r>
            <a:rPr lang="en-US" dirty="0" smtClean="0"/>
            <a:t>Participate</a:t>
          </a:r>
          <a:endParaRPr lang="en-US" dirty="0"/>
        </a:p>
      </dgm:t>
    </dgm:pt>
    <dgm:pt modelId="{10182E5A-267A-4FF5-8BE4-365E5F0F59FD}" type="parTrans" cxnId="{4B45AE37-5E95-4459-A22C-A76A562E440A}">
      <dgm:prSet/>
      <dgm:spPr/>
      <dgm:t>
        <a:bodyPr/>
        <a:lstStyle/>
        <a:p>
          <a:endParaRPr lang="en-US"/>
        </a:p>
      </dgm:t>
    </dgm:pt>
    <dgm:pt modelId="{89F8EF12-ABE9-4852-AA60-32F3BE4FD92C}" type="sibTrans" cxnId="{4B45AE37-5E95-4459-A22C-A76A562E440A}">
      <dgm:prSet/>
      <dgm:spPr/>
      <dgm:t>
        <a:bodyPr/>
        <a:lstStyle/>
        <a:p>
          <a:endParaRPr lang="en-US"/>
        </a:p>
      </dgm:t>
    </dgm:pt>
    <dgm:pt modelId="{FBE57202-63C6-4AC6-8A48-2F7EEDE18422}">
      <dgm:prSet phldrT="[Text]"/>
      <dgm:spPr/>
      <dgm:t>
        <a:bodyPr/>
        <a:lstStyle/>
        <a:p>
          <a:r>
            <a:rPr lang="en-US" dirty="0" smtClean="0"/>
            <a:t>Advocate</a:t>
          </a:r>
          <a:endParaRPr lang="en-US" dirty="0"/>
        </a:p>
      </dgm:t>
    </dgm:pt>
    <dgm:pt modelId="{22E9EA7B-06A1-4DB0-8C13-4FDDC38F5300}" type="parTrans" cxnId="{89F86E09-7B46-4DCB-A438-8B1FC1DB0A71}">
      <dgm:prSet/>
      <dgm:spPr/>
      <dgm:t>
        <a:bodyPr/>
        <a:lstStyle/>
        <a:p>
          <a:endParaRPr lang="en-US"/>
        </a:p>
      </dgm:t>
    </dgm:pt>
    <dgm:pt modelId="{29B1D402-63E0-4277-B9B1-DE1AE207061C}" type="sibTrans" cxnId="{89F86E09-7B46-4DCB-A438-8B1FC1DB0A71}">
      <dgm:prSet/>
      <dgm:spPr/>
      <dgm:t>
        <a:bodyPr/>
        <a:lstStyle/>
        <a:p>
          <a:endParaRPr lang="en-US"/>
        </a:p>
      </dgm:t>
    </dgm:pt>
    <dgm:pt modelId="{068CCA7D-1404-4068-AB93-6968EFC37502}" type="pres">
      <dgm:prSet presAssocID="{B842BC11-90CF-49FF-8D61-E8A8AAFE1BB6}" presName="diagram" presStyleCnt="0">
        <dgm:presLayoutVars>
          <dgm:dir/>
          <dgm:resizeHandles val="exact"/>
        </dgm:presLayoutVars>
      </dgm:prSet>
      <dgm:spPr/>
      <dgm:t>
        <a:bodyPr/>
        <a:lstStyle/>
        <a:p>
          <a:endParaRPr lang="en-US"/>
        </a:p>
      </dgm:t>
    </dgm:pt>
    <dgm:pt modelId="{EAA4FAF7-2B1B-440D-AB04-52061A8327A8}" type="pres">
      <dgm:prSet presAssocID="{0EFAF7DB-220E-474B-A306-B18848A2E64E}" presName="node" presStyleLbl="node1" presStyleIdx="0" presStyleCnt="6">
        <dgm:presLayoutVars>
          <dgm:bulletEnabled val="1"/>
        </dgm:presLayoutVars>
      </dgm:prSet>
      <dgm:spPr/>
      <dgm:t>
        <a:bodyPr/>
        <a:lstStyle/>
        <a:p>
          <a:endParaRPr lang="en-US"/>
        </a:p>
      </dgm:t>
    </dgm:pt>
    <dgm:pt modelId="{D86C629E-FD24-4979-AD6C-FF765663342C}" type="pres">
      <dgm:prSet presAssocID="{8655DB40-16AB-41AF-B7B9-C009642A6E8E}" presName="sibTrans" presStyleCnt="0"/>
      <dgm:spPr/>
    </dgm:pt>
    <dgm:pt modelId="{C593AB34-4B84-4F47-A09D-1663F9F71AFC}" type="pres">
      <dgm:prSet presAssocID="{9CA7C66F-6CF9-4093-95BD-C861D9811AA0}" presName="node" presStyleLbl="node1" presStyleIdx="1" presStyleCnt="6">
        <dgm:presLayoutVars>
          <dgm:bulletEnabled val="1"/>
        </dgm:presLayoutVars>
      </dgm:prSet>
      <dgm:spPr/>
      <dgm:t>
        <a:bodyPr/>
        <a:lstStyle/>
        <a:p>
          <a:endParaRPr lang="en-US"/>
        </a:p>
      </dgm:t>
    </dgm:pt>
    <dgm:pt modelId="{5AD6466A-5AEB-4BDD-BDCC-43ADA92E714A}" type="pres">
      <dgm:prSet presAssocID="{9AC506A7-F034-46F5-B26F-46FD22856FB4}" presName="sibTrans" presStyleCnt="0"/>
      <dgm:spPr/>
    </dgm:pt>
    <dgm:pt modelId="{917D3CD9-BA5B-404E-931F-223BF970C99B}" type="pres">
      <dgm:prSet presAssocID="{8AEC6483-23EF-4414-8E2A-6A005181899E}" presName="node" presStyleLbl="node1" presStyleIdx="2" presStyleCnt="6">
        <dgm:presLayoutVars>
          <dgm:bulletEnabled val="1"/>
        </dgm:presLayoutVars>
      </dgm:prSet>
      <dgm:spPr/>
      <dgm:t>
        <a:bodyPr/>
        <a:lstStyle/>
        <a:p>
          <a:endParaRPr lang="en-US"/>
        </a:p>
      </dgm:t>
    </dgm:pt>
    <dgm:pt modelId="{D803BB6F-28BD-4A03-B872-7769C680243B}" type="pres">
      <dgm:prSet presAssocID="{C81D2561-AE20-4589-919A-5479573342B0}" presName="sibTrans" presStyleCnt="0"/>
      <dgm:spPr/>
    </dgm:pt>
    <dgm:pt modelId="{4F7EBD7D-DFCF-42D9-919C-E6E65091B79C}" type="pres">
      <dgm:prSet presAssocID="{056BF56F-CC43-4DDD-9D89-CA94DE101ECC}" presName="node" presStyleLbl="node1" presStyleIdx="3" presStyleCnt="6">
        <dgm:presLayoutVars>
          <dgm:bulletEnabled val="1"/>
        </dgm:presLayoutVars>
      </dgm:prSet>
      <dgm:spPr/>
      <dgm:t>
        <a:bodyPr/>
        <a:lstStyle/>
        <a:p>
          <a:endParaRPr lang="en-US"/>
        </a:p>
      </dgm:t>
    </dgm:pt>
    <dgm:pt modelId="{371926FB-9294-4D9C-9214-4CEF0275C497}" type="pres">
      <dgm:prSet presAssocID="{B28DA56B-359A-427D-B40B-7C9A5E29DAD4}" presName="sibTrans" presStyleCnt="0"/>
      <dgm:spPr/>
    </dgm:pt>
    <dgm:pt modelId="{CB52FD11-6E75-4074-AC8F-10E0FD59B7A0}" type="pres">
      <dgm:prSet presAssocID="{204779DA-9EFD-416C-AA17-3047285492E6}" presName="node" presStyleLbl="node1" presStyleIdx="4" presStyleCnt="6">
        <dgm:presLayoutVars>
          <dgm:bulletEnabled val="1"/>
        </dgm:presLayoutVars>
      </dgm:prSet>
      <dgm:spPr/>
      <dgm:t>
        <a:bodyPr/>
        <a:lstStyle/>
        <a:p>
          <a:endParaRPr lang="en-US"/>
        </a:p>
      </dgm:t>
    </dgm:pt>
    <dgm:pt modelId="{08588CD8-2C19-489E-9D24-02924B217C45}" type="pres">
      <dgm:prSet presAssocID="{89F8EF12-ABE9-4852-AA60-32F3BE4FD92C}" presName="sibTrans" presStyleCnt="0"/>
      <dgm:spPr/>
    </dgm:pt>
    <dgm:pt modelId="{76049CD1-75A7-4C80-9C4F-81F0D3E4B5DC}" type="pres">
      <dgm:prSet presAssocID="{FBE57202-63C6-4AC6-8A48-2F7EEDE18422}" presName="node" presStyleLbl="node1" presStyleIdx="5" presStyleCnt="6">
        <dgm:presLayoutVars>
          <dgm:bulletEnabled val="1"/>
        </dgm:presLayoutVars>
      </dgm:prSet>
      <dgm:spPr/>
      <dgm:t>
        <a:bodyPr/>
        <a:lstStyle/>
        <a:p>
          <a:endParaRPr lang="en-US"/>
        </a:p>
      </dgm:t>
    </dgm:pt>
  </dgm:ptLst>
  <dgm:cxnLst>
    <dgm:cxn modelId="{C2739289-C7F5-4C2B-8002-E64A84A3CCF1}" type="presOf" srcId="{9CA7C66F-6CF9-4093-95BD-C861D9811AA0}" destId="{C593AB34-4B84-4F47-A09D-1663F9F71AFC}" srcOrd="0" destOrd="0" presId="urn:microsoft.com/office/officeart/2005/8/layout/default"/>
    <dgm:cxn modelId="{778F2B2A-B50E-4B4B-8031-BBB0BAF3076A}" srcId="{B842BC11-90CF-49FF-8D61-E8A8AAFE1BB6}" destId="{056BF56F-CC43-4DDD-9D89-CA94DE101ECC}" srcOrd="3" destOrd="0" parTransId="{001921C4-E4A3-488C-B466-13D798BB2038}" sibTransId="{B28DA56B-359A-427D-B40B-7C9A5E29DAD4}"/>
    <dgm:cxn modelId="{976405B9-79B8-494E-A105-801AB128A327}" srcId="{B842BC11-90CF-49FF-8D61-E8A8AAFE1BB6}" destId="{8AEC6483-23EF-4414-8E2A-6A005181899E}" srcOrd="2" destOrd="0" parTransId="{526DBE94-00A7-461E-AF61-51DFFA468BD0}" sibTransId="{C81D2561-AE20-4589-919A-5479573342B0}"/>
    <dgm:cxn modelId="{7095E1F8-4EDE-4430-B07D-B7175589A733}" type="presOf" srcId="{B842BC11-90CF-49FF-8D61-E8A8AAFE1BB6}" destId="{068CCA7D-1404-4068-AB93-6968EFC37502}" srcOrd="0" destOrd="0" presId="urn:microsoft.com/office/officeart/2005/8/layout/default"/>
    <dgm:cxn modelId="{5257829B-1EC2-4B27-82CD-9A4900A3CEF5}" type="presOf" srcId="{204779DA-9EFD-416C-AA17-3047285492E6}" destId="{CB52FD11-6E75-4074-AC8F-10E0FD59B7A0}" srcOrd="0" destOrd="0" presId="urn:microsoft.com/office/officeart/2005/8/layout/default"/>
    <dgm:cxn modelId="{98E9781F-6C85-4C8B-A8C8-ACC68D56FD26}" type="presOf" srcId="{0EFAF7DB-220E-474B-A306-B18848A2E64E}" destId="{EAA4FAF7-2B1B-440D-AB04-52061A8327A8}" srcOrd="0" destOrd="0" presId="urn:microsoft.com/office/officeart/2005/8/layout/default"/>
    <dgm:cxn modelId="{4C41BE15-3799-4642-92AF-58F1C6904769}" type="presOf" srcId="{056BF56F-CC43-4DDD-9D89-CA94DE101ECC}" destId="{4F7EBD7D-DFCF-42D9-919C-E6E65091B79C}" srcOrd="0" destOrd="0" presId="urn:microsoft.com/office/officeart/2005/8/layout/default"/>
    <dgm:cxn modelId="{4B3A68AC-F7E0-44C7-B1C8-7CD80B465A26}" type="presOf" srcId="{8AEC6483-23EF-4414-8E2A-6A005181899E}" destId="{917D3CD9-BA5B-404E-931F-223BF970C99B}" srcOrd="0" destOrd="0" presId="urn:microsoft.com/office/officeart/2005/8/layout/default"/>
    <dgm:cxn modelId="{4B45AE37-5E95-4459-A22C-A76A562E440A}" srcId="{B842BC11-90CF-49FF-8D61-E8A8AAFE1BB6}" destId="{204779DA-9EFD-416C-AA17-3047285492E6}" srcOrd="4" destOrd="0" parTransId="{10182E5A-267A-4FF5-8BE4-365E5F0F59FD}" sibTransId="{89F8EF12-ABE9-4852-AA60-32F3BE4FD92C}"/>
    <dgm:cxn modelId="{89F86E09-7B46-4DCB-A438-8B1FC1DB0A71}" srcId="{B842BC11-90CF-49FF-8D61-E8A8AAFE1BB6}" destId="{FBE57202-63C6-4AC6-8A48-2F7EEDE18422}" srcOrd="5" destOrd="0" parTransId="{22E9EA7B-06A1-4DB0-8C13-4FDDC38F5300}" sibTransId="{29B1D402-63E0-4277-B9B1-DE1AE207061C}"/>
    <dgm:cxn modelId="{E88E6FD0-5EE8-42CE-8AC4-D71962510EE7}" srcId="{B842BC11-90CF-49FF-8D61-E8A8AAFE1BB6}" destId="{0EFAF7DB-220E-474B-A306-B18848A2E64E}" srcOrd="0" destOrd="0" parTransId="{ADEA5C60-BA03-45CE-8AE4-87E8350E817F}" sibTransId="{8655DB40-16AB-41AF-B7B9-C009642A6E8E}"/>
    <dgm:cxn modelId="{1A373FBE-0C0B-4365-8600-C5B96F883073}" type="presOf" srcId="{FBE57202-63C6-4AC6-8A48-2F7EEDE18422}" destId="{76049CD1-75A7-4C80-9C4F-81F0D3E4B5DC}" srcOrd="0" destOrd="0" presId="urn:microsoft.com/office/officeart/2005/8/layout/default"/>
    <dgm:cxn modelId="{1A254136-9EEE-43D0-BC71-1289B085104A}" srcId="{B842BC11-90CF-49FF-8D61-E8A8AAFE1BB6}" destId="{9CA7C66F-6CF9-4093-95BD-C861D9811AA0}" srcOrd="1" destOrd="0" parTransId="{5C383048-3A83-419C-82E9-AA46D2B4FFD3}" sibTransId="{9AC506A7-F034-46F5-B26F-46FD22856FB4}"/>
    <dgm:cxn modelId="{BC5FF21A-43E7-485A-B596-C5AADF327B05}" type="presParOf" srcId="{068CCA7D-1404-4068-AB93-6968EFC37502}" destId="{EAA4FAF7-2B1B-440D-AB04-52061A8327A8}" srcOrd="0" destOrd="0" presId="urn:microsoft.com/office/officeart/2005/8/layout/default"/>
    <dgm:cxn modelId="{7DBDEB3C-0922-4C11-B032-8800766EAAC7}" type="presParOf" srcId="{068CCA7D-1404-4068-AB93-6968EFC37502}" destId="{D86C629E-FD24-4979-AD6C-FF765663342C}" srcOrd="1" destOrd="0" presId="urn:microsoft.com/office/officeart/2005/8/layout/default"/>
    <dgm:cxn modelId="{613FE1F9-EF48-4B26-8AF0-FACA67BF29EB}" type="presParOf" srcId="{068CCA7D-1404-4068-AB93-6968EFC37502}" destId="{C593AB34-4B84-4F47-A09D-1663F9F71AFC}" srcOrd="2" destOrd="0" presId="urn:microsoft.com/office/officeart/2005/8/layout/default"/>
    <dgm:cxn modelId="{40AAE183-EE4F-4AB0-9437-11D5128906F3}" type="presParOf" srcId="{068CCA7D-1404-4068-AB93-6968EFC37502}" destId="{5AD6466A-5AEB-4BDD-BDCC-43ADA92E714A}" srcOrd="3" destOrd="0" presId="urn:microsoft.com/office/officeart/2005/8/layout/default"/>
    <dgm:cxn modelId="{0859D5FC-F1F1-41ED-AFE7-9ED996860B28}" type="presParOf" srcId="{068CCA7D-1404-4068-AB93-6968EFC37502}" destId="{917D3CD9-BA5B-404E-931F-223BF970C99B}" srcOrd="4" destOrd="0" presId="urn:microsoft.com/office/officeart/2005/8/layout/default"/>
    <dgm:cxn modelId="{235E33CA-9331-4C4F-9FB8-E86BD246400B}" type="presParOf" srcId="{068CCA7D-1404-4068-AB93-6968EFC37502}" destId="{D803BB6F-28BD-4A03-B872-7769C680243B}" srcOrd="5" destOrd="0" presId="urn:microsoft.com/office/officeart/2005/8/layout/default"/>
    <dgm:cxn modelId="{B063FF6D-1F2D-472D-8B4C-B6A378A09833}" type="presParOf" srcId="{068CCA7D-1404-4068-AB93-6968EFC37502}" destId="{4F7EBD7D-DFCF-42D9-919C-E6E65091B79C}" srcOrd="6" destOrd="0" presId="urn:microsoft.com/office/officeart/2005/8/layout/default"/>
    <dgm:cxn modelId="{8DEA9DD5-5136-4B11-90B8-93E3C16F0472}" type="presParOf" srcId="{068CCA7D-1404-4068-AB93-6968EFC37502}" destId="{371926FB-9294-4D9C-9214-4CEF0275C497}" srcOrd="7" destOrd="0" presId="urn:microsoft.com/office/officeart/2005/8/layout/default"/>
    <dgm:cxn modelId="{59493989-76F3-460C-95F9-0ACC1B69B031}" type="presParOf" srcId="{068CCA7D-1404-4068-AB93-6968EFC37502}" destId="{CB52FD11-6E75-4074-AC8F-10E0FD59B7A0}" srcOrd="8" destOrd="0" presId="urn:microsoft.com/office/officeart/2005/8/layout/default"/>
    <dgm:cxn modelId="{6A894F3B-0B32-4910-89E9-FF9567B8B041}" type="presParOf" srcId="{068CCA7D-1404-4068-AB93-6968EFC37502}" destId="{08588CD8-2C19-489E-9D24-02924B217C45}" srcOrd="9" destOrd="0" presId="urn:microsoft.com/office/officeart/2005/8/layout/default"/>
    <dgm:cxn modelId="{A2512EF8-018A-47CE-AD9F-9EF6FA2C53E3}" type="presParOf" srcId="{068CCA7D-1404-4068-AB93-6968EFC37502}" destId="{76049CD1-75A7-4C80-9C4F-81F0D3E4B5D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4FAF7-2B1B-440D-AB04-52061A8327A8}">
      <dsp:nvSpPr>
        <dsp:cNvPr id="0" name=""/>
        <dsp:cNvSpPr/>
      </dsp:nvSpPr>
      <dsp:spPr>
        <a:xfrm>
          <a:off x="277308" y="199"/>
          <a:ext cx="2093712" cy="125622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Struggle</a:t>
          </a:r>
          <a:endParaRPr lang="en-US" sz="2600" kern="1200" dirty="0"/>
        </a:p>
      </dsp:txBody>
      <dsp:txXfrm>
        <a:off x="277308" y="199"/>
        <a:ext cx="2093712" cy="1256227"/>
      </dsp:txXfrm>
    </dsp:sp>
    <dsp:sp modelId="{C593AB34-4B84-4F47-A09D-1663F9F71AFC}">
      <dsp:nvSpPr>
        <dsp:cNvPr id="0" name=""/>
        <dsp:cNvSpPr/>
      </dsp:nvSpPr>
      <dsp:spPr>
        <a:xfrm>
          <a:off x="2580392" y="199"/>
          <a:ext cx="2093712" cy="125622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Partner</a:t>
          </a:r>
          <a:endParaRPr lang="en-US" sz="2600" kern="1200" dirty="0"/>
        </a:p>
      </dsp:txBody>
      <dsp:txXfrm>
        <a:off x="2580392" y="199"/>
        <a:ext cx="2093712" cy="1256227"/>
      </dsp:txXfrm>
    </dsp:sp>
    <dsp:sp modelId="{917D3CD9-BA5B-404E-931F-223BF970C99B}">
      <dsp:nvSpPr>
        <dsp:cNvPr id="0" name=""/>
        <dsp:cNvSpPr/>
      </dsp:nvSpPr>
      <dsp:spPr>
        <a:xfrm>
          <a:off x="277308" y="1465798"/>
          <a:ext cx="2093712" cy="125622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Listen</a:t>
          </a:r>
          <a:endParaRPr lang="en-US" sz="2600" kern="1200" dirty="0"/>
        </a:p>
      </dsp:txBody>
      <dsp:txXfrm>
        <a:off x="277308" y="1465798"/>
        <a:ext cx="2093712" cy="1256227"/>
      </dsp:txXfrm>
    </dsp:sp>
    <dsp:sp modelId="{4F7EBD7D-DFCF-42D9-919C-E6E65091B79C}">
      <dsp:nvSpPr>
        <dsp:cNvPr id="0" name=""/>
        <dsp:cNvSpPr/>
      </dsp:nvSpPr>
      <dsp:spPr>
        <a:xfrm>
          <a:off x="2580392" y="1465798"/>
          <a:ext cx="2093712" cy="125622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Believe</a:t>
          </a:r>
          <a:endParaRPr lang="en-US" sz="2600" kern="1200" dirty="0"/>
        </a:p>
      </dsp:txBody>
      <dsp:txXfrm>
        <a:off x="2580392" y="1465798"/>
        <a:ext cx="2093712" cy="1256227"/>
      </dsp:txXfrm>
    </dsp:sp>
    <dsp:sp modelId="{CB52FD11-6E75-4074-AC8F-10E0FD59B7A0}">
      <dsp:nvSpPr>
        <dsp:cNvPr id="0" name=""/>
        <dsp:cNvSpPr/>
      </dsp:nvSpPr>
      <dsp:spPr>
        <a:xfrm>
          <a:off x="277308" y="2931397"/>
          <a:ext cx="2093712" cy="125622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Participate</a:t>
          </a:r>
          <a:endParaRPr lang="en-US" sz="2600" kern="1200" dirty="0"/>
        </a:p>
      </dsp:txBody>
      <dsp:txXfrm>
        <a:off x="277308" y="2931397"/>
        <a:ext cx="2093712" cy="1256227"/>
      </dsp:txXfrm>
    </dsp:sp>
    <dsp:sp modelId="{76049CD1-75A7-4C80-9C4F-81F0D3E4B5DC}">
      <dsp:nvSpPr>
        <dsp:cNvPr id="0" name=""/>
        <dsp:cNvSpPr/>
      </dsp:nvSpPr>
      <dsp:spPr>
        <a:xfrm>
          <a:off x="2580392" y="2931397"/>
          <a:ext cx="2093712" cy="125622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Advocate</a:t>
          </a:r>
          <a:endParaRPr lang="en-US" sz="2600" kern="1200" dirty="0"/>
        </a:p>
      </dsp:txBody>
      <dsp:txXfrm>
        <a:off x="2580392" y="2931397"/>
        <a:ext cx="2093712" cy="125622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4/25/2016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4/25/2016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4/25/2016</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112" name="Group 111"/>
          <p:cNvGrpSpPr/>
          <p:nvPr/>
        </p:nvGrpSpPr>
        <p:grpSpPr>
          <a:xfrm>
            <a:off x="5322489" y="34361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126" name="Text Placeholder 3"/>
          <p:cNvSpPr>
            <a:spLocks noGrp="1"/>
          </p:cNvSpPr>
          <p:nvPr>
            <p:ph type="body" sz="half" idx="21"/>
          </p:nvPr>
        </p:nvSpPr>
        <p:spPr>
          <a:xfrm>
            <a:off x="9066214" y="2048893"/>
            <a:ext cx="22860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4/25/2016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a:p>
        </p:txBody>
      </p:sp>
      <p:sp>
        <p:nvSpPr>
          <p:cNvPr id="3" name="Picture Placeholder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a:t>4/25/2016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4/25/2016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4/25/2016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4/25/2016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CF99945-0A15-4715-AB6C-F5E56CF20F70}" type="datetimeFigureOut">
              <a:rPr lang="en-US"/>
              <a:t>4/25/2016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CF99945-0A15-4715-AB6C-F5E56CF20F70}" type="datetimeFigureOut">
              <a:rPr lang="en-US"/>
              <a:t>4/25/2016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CF99945-0A15-4715-AB6C-F5E56CF20F70}" type="datetimeFigureOut">
              <a:rPr lang="en-US"/>
              <a:t>4/25/2016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a:t>4/25/2016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4/25/2016</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9" name="Group 8"/>
          <p:cNvGrpSpPr/>
          <p:nvPr/>
        </p:nvGrpSpPr>
        <p:grpSpPr>
          <a:xfrm>
            <a:off x="574431" y="724619"/>
            <a:ext cx="5318979"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22" name="Group 21"/>
          <p:cNvGrpSpPr/>
          <p:nvPr/>
        </p:nvGrpSpPr>
        <p:grpSpPr>
          <a:xfrm>
            <a:off x="6285120" y="724619"/>
            <a:ext cx="5318979"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7" name="Picture Placeholder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9" name="Text Placeholder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0" name="Text Placeholder 3"/>
          <p:cNvSpPr>
            <a:spLocks noGrp="1"/>
          </p:cNvSpPr>
          <p:nvPr>
            <p:ph type="body" sz="half" idx="19"/>
          </p:nvPr>
        </p:nvSpPr>
        <p:spPr>
          <a:xfrm>
            <a:off x="6742908"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4/25/2016</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35" name="Group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52" name="Group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65" name="Group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79" name="Picture Placeholder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0" name="Picture Placeholder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1" name="Text Placeholder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2" name="Text Placeholder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3" name="Text Placeholder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fld id="{4CF99945-0A15-4715-AB6C-F5E56CF20F70}" type="datetimeFigureOut">
              <a:rPr lang="en-US"/>
              <a:pPr/>
              <a:t>4/25/2016</a:t>
            </a:fld>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fld id="{022B156B-59AE-415F-B24B-8756D48BB977}" type="slidenum">
              <a:rPr/>
              <a:pPr/>
              <a:t>‹#›</a:t>
            </a:fld>
            <a:endParaRP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2.xml"/><Relationship Id="rId1" Type="http://schemas.openxmlformats.org/officeDocument/2006/relationships/video" Target="https://www.youtube.com/embed/-cBGj-Mp8ww" TargetMode="External"/><Relationship Id="rId5" Type="http://schemas.openxmlformats.org/officeDocument/2006/relationships/image" Target="../media/image5.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9.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1.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2.xml"/><Relationship Id="rId1" Type="http://schemas.openxmlformats.org/officeDocument/2006/relationships/video" Target="https://www.youtube.com/embed/qnjjJvVH_g0" TargetMode="External"/><Relationship Id="rId5" Type="http://schemas.openxmlformats.org/officeDocument/2006/relationships/image" Target="../media/image5.png"/><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www.facebook.com/groups/1138399719508158/" TargetMode="Externa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9.jp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heartlandselfadvocacy.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Calibri Light" panose="020F0302020204030204" pitchFamily="34" charset="0"/>
              </a:rPr>
              <a:t>History of Disability and Aging Advocacy in Iowa</a:t>
            </a:r>
            <a:endParaRPr lang="en-US" dirty="0">
              <a:latin typeface="Calibri Light" panose="020F0302020204030204" pitchFamily="34" charset="0"/>
            </a:endParaRPr>
          </a:p>
        </p:txBody>
      </p:sp>
      <p:sp>
        <p:nvSpPr>
          <p:cNvPr id="3" name="Subtitle 2"/>
          <p:cNvSpPr>
            <a:spLocks noGrp="1"/>
          </p:cNvSpPr>
          <p:nvPr>
            <p:ph type="subTitle" idx="1"/>
          </p:nvPr>
        </p:nvSpPr>
        <p:spPr/>
        <p:txBody>
          <a:bodyPr/>
          <a:lstStyle/>
          <a:p>
            <a:r>
              <a:rPr lang="en-US" dirty="0" smtClean="0"/>
              <a:t>“Where the Rubber Hits the Cornfield!”</a:t>
            </a:r>
            <a:endParaRPr lang="en-US" dirty="0"/>
          </a:p>
        </p:txBody>
      </p:sp>
      <p:sp>
        <p:nvSpPr>
          <p:cNvPr id="4" name="Subtitle 2"/>
          <p:cNvSpPr txBox="1">
            <a:spLocks/>
          </p:cNvSpPr>
          <p:nvPr/>
        </p:nvSpPr>
        <p:spPr>
          <a:xfrm>
            <a:off x="313601" y="6026727"/>
            <a:ext cx="11282654" cy="91440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12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9pPr>
          </a:lstStyle>
          <a:p>
            <a:r>
              <a:rPr lang="en-US" b="1" dirty="0" smtClean="0">
                <a:solidFill>
                  <a:schemeClr val="bg1"/>
                </a:solidFill>
                <a:latin typeface="Calibri Light" panose="020F0302020204030204" pitchFamily="34" charset="0"/>
              </a:rPr>
              <a:t>Heartland Self Advocacy Resource Network – </a:t>
            </a:r>
            <a:r>
              <a:rPr lang="en-US" b="1" dirty="0" smtClean="0">
                <a:latin typeface="Calibri Light" panose="020F0302020204030204" pitchFamily="34" charset="0"/>
              </a:rPr>
              <a:t>May 6, 2016</a:t>
            </a:r>
            <a:endParaRPr lang="en-US" b="1"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Light" panose="020F0302020204030204" pitchFamily="34" charset="0"/>
              </a:rPr>
              <a:t>The Rise of the Independent Living Movement</a:t>
            </a:r>
            <a:r>
              <a:rPr lang="en-US" dirty="0" smtClean="0">
                <a:latin typeface="Calibri Light" panose="020F0302020204030204" pitchFamily="34" charset="0"/>
              </a:rPr>
              <a:t/>
            </a:r>
            <a:br>
              <a:rPr lang="en-US" dirty="0" smtClean="0">
                <a:latin typeface="Calibri Light" panose="020F0302020204030204" pitchFamily="34" charset="0"/>
              </a:rPr>
            </a:br>
            <a:r>
              <a:rPr lang="en-US" sz="2400" dirty="0" smtClean="0">
                <a:solidFill>
                  <a:schemeClr val="accent3">
                    <a:lumMod val="75000"/>
                  </a:schemeClr>
                </a:solidFill>
              </a:rPr>
              <a:t> </a:t>
            </a:r>
            <a:endParaRPr lang="en-US" sz="2400" dirty="0">
              <a:solidFill>
                <a:schemeClr val="accent3">
                  <a:lumMod val="75000"/>
                </a:schemeClr>
              </a:solidFill>
            </a:endParaRPr>
          </a:p>
        </p:txBody>
      </p:sp>
      <p:sp>
        <p:nvSpPr>
          <p:cNvPr id="3" name="Content Placeholder 2"/>
          <p:cNvSpPr>
            <a:spLocks noGrp="1"/>
          </p:cNvSpPr>
          <p:nvPr>
            <p:ph sz="half" idx="1"/>
          </p:nvPr>
        </p:nvSpPr>
        <p:spPr>
          <a:xfrm>
            <a:off x="1065212" y="1825625"/>
            <a:ext cx="9793288" cy="4187952"/>
          </a:xfrm>
        </p:spPr>
        <p:txBody>
          <a:bodyPr>
            <a:normAutofit/>
          </a:bodyPr>
          <a:lstStyle/>
          <a:p>
            <a:pPr lvl="0"/>
            <a:r>
              <a:rPr lang="en-US" sz="2000" dirty="0" smtClean="0">
                <a:latin typeface="Calibri" panose="020F0502020204030204" pitchFamily="34" charset="0"/>
              </a:rPr>
              <a:t>The federal Vocational Rehabilitation Act of 1973 established Vocational Rehabilitative Services as well as Centers for Independent Living, although we had to fight for 3-4 years to get funding for Centers.</a:t>
            </a:r>
          </a:p>
          <a:p>
            <a:pPr lvl="0"/>
            <a:r>
              <a:rPr lang="en-US" sz="2000" dirty="0" smtClean="0">
                <a:latin typeface="Calibri" panose="020F0502020204030204" pitchFamily="34" charset="0"/>
              </a:rPr>
              <a:t>The Americans with Disabilities Act (ADA) was passed in 1990. </a:t>
            </a:r>
          </a:p>
          <a:p>
            <a:pPr lvl="0"/>
            <a:r>
              <a:rPr lang="en-US" sz="2000" dirty="0" smtClean="0">
                <a:latin typeface="Calibri" panose="020F0502020204030204" pitchFamily="34" charset="0"/>
              </a:rPr>
              <a:t>The 1999 Olmstead Supreme Court Decision was another important event that enforced the idea that people have the right to live in the community and not be forced to live in institutions.</a:t>
            </a:r>
          </a:p>
        </p:txBody>
      </p:sp>
      <p:pic>
        <p:nvPicPr>
          <p:cNvPr id="4" name="Picture 3" descr="Dawn Pi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114" y="5535843"/>
            <a:ext cx="957942" cy="955468"/>
          </a:xfrm>
          <a:prstGeom prst="rect">
            <a:avLst/>
          </a:prstGeom>
          <a:noFill/>
          <a:ln>
            <a:noFill/>
          </a:ln>
        </p:spPr>
      </p:pic>
      <p:sp>
        <p:nvSpPr>
          <p:cNvPr id="5" name="Rectangle 4"/>
          <p:cNvSpPr/>
          <p:nvPr/>
        </p:nvSpPr>
        <p:spPr>
          <a:xfrm>
            <a:off x="1425911" y="6130536"/>
            <a:ext cx="5792868" cy="369332"/>
          </a:xfrm>
          <a:prstGeom prst="rect">
            <a:avLst/>
          </a:prstGeom>
        </p:spPr>
        <p:txBody>
          <a:bodyPr wrap="none">
            <a:spAutoFit/>
          </a:bodyPr>
          <a:lstStyle/>
          <a:p>
            <a:r>
              <a:rPr lang="en-US" b="1" dirty="0" smtClean="0">
                <a:solidFill>
                  <a:schemeClr val="accent3">
                    <a:lumMod val="75000"/>
                  </a:schemeClr>
                </a:solidFill>
                <a:latin typeface="Calibri Light" panose="020F0302020204030204" pitchFamily="34" charset="0"/>
              </a:rPr>
              <a:t>The Rise of the Independent Living Movement – </a:t>
            </a:r>
            <a:r>
              <a:rPr lang="en-US" b="1" dirty="0" smtClean="0">
                <a:latin typeface="Calibri Light" panose="020F0302020204030204" pitchFamily="34" charset="0"/>
              </a:rPr>
              <a:t>Dawn Francis</a:t>
            </a:r>
            <a:endParaRPr lang="en-US" b="1" dirty="0">
              <a:solidFill>
                <a:schemeClr val="bg1"/>
              </a:solidFill>
              <a:latin typeface="Calibri Light" panose="020F0302020204030204" pitchFamily="34" charset="0"/>
            </a:endParaRPr>
          </a:p>
        </p:txBody>
      </p:sp>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7917" y="4854052"/>
            <a:ext cx="1981165" cy="782335"/>
          </a:xfrm>
          <a:prstGeom prst="rect">
            <a:avLst/>
          </a:prstGeom>
        </p:spPr>
      </p:pic>
    </p:spTree>
    <p:extLst>
      <p:ext uri="{BB962C8B-B14F-4D97-AF65-F5344CB8AC3E}">
        <p14:creationId xmlns:p14="http://schemas.microsoft.com/office/powerpoint/2010/main" val="363225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2891" y="927576"/>
            <a:ext cx="3840480" cy="596424"/>
          </a:xfrm>
        </p:spPr>
        <p:txBody>
          <a:bodyPr/>
          <a:lstStyle/>
          <a:p>
            <a:r>
              <a:rPr lang="en-US" b="1" dirty="0" smtClean="0">
                <a:latin typeface="Calibri Light" panose="020F0302020204030204" pitchFamily="34" charset="0"/>
              </a:rPr>
              <a:t>The Capital Crawl</a:t>
            </a:r>
            <a:endParaRPr lang="en-US" b="1" dirty="0">
              <a:latin typeface="Calibri Light" panose="020F0302020204030204" pitchFamily="34" charset="0"/>
            </a:endParaRPr>
          </a:p>
        </p:txBody>
      </p:sp>
      <p:sp>
        <p:nvSpPr>
          <p:cNvPr id="4" name="Text Placeholder 3"/>
          <p:cNvSpPr>
            <a:spLocks noGrp="1"/>
          </p:cNvSpPr>
          <p:nvPr>
            <p:ph type="body" sz="half" idx="2"/>
          </p:nvPr>
        </p:nvSpPr>
        <p:spPr>
          <a:xfrm>
            <a:off x="7492890" y="1524000"/>
            <a:ext cx="4241909" cy="4180113"/>
          </a:xfrm>
        </p:spPr>
        <p:txBody>
          <a:bodyPr/>
          <a:lstStyle/>
          <a:p>
            <a:r>
              <a:rPr lang="en-US" dirty="0" smtClean="0">
                <a:solidFill>
                  <a:schemeClr val="accent3">
                    <a:lumMod val="75000"/>
                  </a:schemeClr>
                </a:solidFill>
              </a:rPr>
              <a:t>Reported by PBS, Independent Lens and introduced by Iowa Senator, Tom Harkin </a:t>
            </a:r>
          </a:p>
          <a:p>
            <a:r>
              <a:rPr lang="en-US" dirty="0">
                <a:latin typeface="Calibri" panose="020F0502020204030204" pitchFamily="34" charset="0"/>
              </a:rPr>
              <a:t>To give you just a sample of the disability rights advocacy that has happened at the national level to bring us our freedoms in the disability world, here is a short clip that talks about the “Capital Crawl”.  This was an event conducted to bring attention to the lack of accessibility for people with disabilities, and to promote the need for the passage of the Americans with Disabilities Act (ADA).</a:t>
            </a:r>
          </a:p>
          <a:p>
            <a:endParaRPr lang="en-US" dirty="0">
              <a:solidFill>
                <a:schemeClr val="accent3">
                  <a:lumMod val="75000"/>
                </a:schemeClr>
              </a:solidFill>
            </a:endParaRPr>
          </a:p>
        </p:txBody>
      </p:sp>
      <p:sp>
        <p:nvSpPr>
          <p:cNvPr id="3" name="Picture Placeholder 2"/>
          <p:cNvSpPr>
            <a:spLocks noGrp="1"/>
          </p:cNvSpPr>
          <p:nvPr>
            <p:ph type="pic" idx="1"/>
          </p:nvPr>
        </p:nvSpPr>
        <p:spPr/>
      </p:sp>
      <p:pic>
        <p:nvPicPr>
          <p:cNvPr id="6" name="-cBGj-Mp8ww"/>
          <p:cNvPicPr>
            <a:picLocks noRot="1" noChangeAspect="1"/>
          </p:cNvPicPr>
          <p:nvPr>
            <a:videoFile r:link="rId1"/>
          </p:nvPr>
        </p:nvPicPr>
        <p:blipFill>
          <a:blip r:embed="rId3"/>
          <a:stretch>
            <a:fillRect/>
          </a:stretch>
        </p:blipFill>
        <p:spPr>
          <a:xfrm>
            <a:off x="836613" y="1031195"/>
            <a:ext cx="5943600" cy="4572000"/>
          </a:xfrm>
          <a:prstGeom prst="rect">
            <a:avLst/>
          </a:prstGeom>
        </p:spPr>
      </p:pic>
      <p:pic>
        <p:nvPicPr>
          <p:cNvPr id="8" name="Picture 7" descr="Dawn Pic"/>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76858" y="5603195"/>
            <a:ext cx="957942" cy="955468"/>
          </a:xfrm>
          <a:prstGeom prst="rect">
            <a:avLst/>
          </a:prstGeom>
          <a:noFill/>
          <a:ln>
            <a:noFill/>
          </a:ln>
        </p:spPr>
      </p:pic>
      <p:sp>
        <p:nvSpPr>
          <p:cNvPr id="9" name="Rectangle 8"/>
          <p:cNvSpPr/>
          <p:nvPr/>
        </p:nvSpPr>
        <p:spPr>
          <a:xfrm>
            <a:off x="4983990" y="6199619"/>
            <a:ext cx="5792868" cy="369332"/>
          </a:xfrm>
          <a:prstGeom prst="rect">
            <a:avLst/>
          </a:prstGeom>
        </p:spPr>
        <p:txBody>
          <a:bodyPr wrap="none">
            <a:spAutoFit/>
          </a:bodyPr>
          <a:lstStyle/>
          <a:p>
            <a:r>
              <a:rPr lang="en-US" b="1" dirty="0" smtClean="0">
                <a:solidFill>
                  <a:schemeClr val="accent3">
                    <a:lumMod val="75000"/>
                  </a:schemeClr>
                </a:solidFill>
                <a:latin typeface="Calibri Light" panose="020F0302020204030204" pitchFamily="34" charset="0"/>
              </a:rPr>
              <a:t>The Rise of the Independent Living Movement – </a:t>
            </a:r>
            <a:r>
              <a:rPr lang="en-US" b="1" dirty="0" smtClean="0">
                <a:latin typeface="Calibri Light" panose="020F0302020204030204" pitchFamily="34" charset="0"/>
              </a:rPr>
              <a:t>Dawn Francis</a:t>
            </a:r>
            <a:endParaRPr lang="en-US" b="1" dirty="0">
              <a:solidFill>
                <a:schemeClr val="bg1"/>
              </a:solidFill>
              <a:latin typeface="Calibri Light" panose="020F0302020204030204" pitchFamily="34" charset="0"/>
            </a:endParaRPr>
          </a:p>
        </p:txBody>
      </p:sp>
      <p:pic>
        <p:nvPicPr>
          <p:cNvPr id="10" name="Content Placeholder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327" y="5985163"/>
            <a:ext cx="1692849" cy="668483"/>
          </a:xfrm>
          <a:prstGeom prst="rect">
            <a:avLst/>
          </a:prstGeom>
        </p:spPr>
      </p:pic>
      <p:sp>
        <p:nvSpPr>
          <p:cNvPr id="11" name="Rectangle 10"/>
          <p:cNvSpPr/>
          <p:nvPr/>
        </p:nvSpPr>
        <p:spPr>
          <a:xfrm>
            <a:off x="2192691" y="434771"/>
            <a:ext cx="2893997" cy="369332"/>
          </a:xfrm>
          <a:prstGeom prst="rect">
            <a:avLst/>
          </a:prstGeom>
        </p:spPr>
        <p:txBody>
          <a:bodyPr wrap="none">
            <a:spAutoFit/>
          </a:bodyPr>
          <a:lstStyle/>
          <a:p>
            <a:r>
              <a:rPr lang="en-US" b="1" dirty="0" smtClean="0">
                <a:solidFill>
                  <a:schemeClr val="accent3">
                    <a:lumMod val="75000"/>
                  </a:schemeClr>
                </a:solidFill>
                <a:latin typeface="Calibri Light" panose="020F0302020204030204" pitchFamily="34" charset="0"/>
              </a:rPr>
              <a:t>PLAY VIDEO – </a:t>
            </a:r>
            <a:r>
              <a:rPr lang="en-US" b="1" dirty="0" smtClean="0">
                <a:latin typeface="Calibri Light" panose="020F0302020204030204" pitchFamily="34" charset="0"/>
              </a:rPr>
              <a:t>CAPITAL CRAWL</a:t>
            </a:r>
            <a:endParaRPr lang="en-US" b="1"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val="403604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40228" y="4648199"/>
            <a:ext cx="5061857" cy="1556657"/>
          </a:xfrm>
        </p:spPr>
        <p:txBody>
          <a:bodyPr>
            <a:normAutofit/>
          </a:bodyPr>
          <a:lstStyle/>
          <a:p>
            <a:r>
              <a:rPr lang="en-US" dirty="0">
                <a:latin typeface="Calibri" panose="020F0502020204030204" pitchFamily="34" charset="0"/>
              </a:rPr>
              <a:t>Iowa and Nebraska Advocates at the National Council on Independent Living (</a:t>
            </a:r>
            <a:r>
              <a:rPr lang="en-US" dirty="0" smtClean="0">
                <a:latin typeface="Calibri" panose="020F0502020204030204" pitchFamily="34" charset="0"/>
              </a:rPr>
              <a:t>NCIL).  Annual </a:t>
            </a:r>
            <a:r>
              <a:rPr lang="en-US" dirty="0">
                <a:latin typeface="Calibri" panose="020F0502020204030204" pitchFamily="34" charset="0"/>
              </a:rPr>
              <a:t>Conference March and Rally, Washington, </a:t>
            </a:r>
            <a:r>
              <a:rPr lang="en-US" dirty="0" smtClean="0">
                <a:latin typeface="Calibri" panose="020F0502020204030204" pitchFamily="34" charset="0"/>
              </a:rPr>
              <a:t>DC.  </a:t>
            </a:r>
          </a:p>
          <a:p>
            <a:r>
              <a:rPr lang="en-US" b="1" dirty="0" smtClean="0">
                <a:solidFill>
                  <a:schemeClr val="accent3">
                    <a:lumMod val="75000"/>
                  </a:schemeClr>
                </a:solidFill>
              </a:rPr>
              <a:t>During </a:t>
            </a:r>
            <a:r>
              <a:rPr lang="en-US" b="1" dirty="0">
                <a:solidFill>
                  <a:schemeClr val="accent3">
                    <a:lumMod val="75000"/>
                  </a:schemeClr>
                </a:solidFill>
              </a:rPr>
              <a:t>the 25</a:t>
            </a:r>
            <a:r>
              <a:rPr lang="en-US" b="1" baseline="30000" dirty="0">
                <a:solidFill>
                  <a:schemeClr val="accent3">
                    <a:lumMod val="75000"/>
                  </a:schemeClr>
                </a:solidFill>
              </a:rPr>
              <a:t>th</a:t>
            </a:r>
            <a:r>
              <a:rPr lang="en-US" b="1" dirty="0">
                <a:solidFill>
                  <a:schemeClr val="accent3">
                    <a:lumMod val="75000"/>
                  </a:schemeClr>
                </a:solidFill>
              </a:rPr>
              <a:t> Anniversary of the Americans with Disabilities (ADA) Act</a:t>
            </a:r>
          </a:p>
          <a:p>
            <a:endParaRPr lang="en-US" dirty="0"/>
          </a:p>
        </p:txBody>
      </p:sp>
      <p:sp>
        <p:nvSpPr>
          <p:cNvPr id="5" name="Text Placeholder 4"/>
          <p:cNvSpPr>
            <a:spLocks noGrp="1"/>
          </p:cNvSpPr>
          <p:nvPr>
            <p:ph type="body" sz="half" idx="19"/>
          </p:nvPr>
        </p:nvSpPr>
        <p:spPr>
          <a:xfrm>
            <a:off x="6433457" y="4648200"/>
            <a:ext cx="5040086" cy="1295400"/>
          </a:xfrm>
        </p:spPr>
        <p:txBody>
          <a:bodyPr>
            <a:normAutofit/>
          </a:bodyPr>
          <a:lstStyle/>
          <a:p>
            <a:r>
              <a:rPr lang="en-US" dirty="0">
                <a:latin typeface="Calibri" panose="020F0502020204030204" pitchFamily="34" charset="0"/>
              </a:rPr>
              <a:t>And of course, we must honor the Iowan who took the lead in helping to develop and pass the Americans with Disabilities Act, our own </a:t>
            </a:r>
            <a:r>
              <a:rPr lang="en-US" b="1" dirty="0">
                <a:latin typeface="Calibri" panose="020F0502020204030204" pitchFamily="34" charset="0"/>
              </a:rPr>
              <a:t>Senator Tom Harkin</a:t>
            </a:r>
            <a:r>
              <a:rPr lang="en-US" b="1" dirty="0" smtClean="0">
                <a:latin typeface="Calibri" panose="020F0502020204030204" pitchFamily="34" charset="0"/>
              </a:rPr>
              <a:t>!</a:t>
            </a:r>
          </a:p>
          <a:p>
            <a:r>
              <a:rPr lang="en-US" b="1" dirty="0">
                <a:solidFill>
                  <a:schemeClr val="accent3">
                    <a:lumMod val="75000"/>
                  </a:schemeClr>
                </a:solidFill>
              </a:rPr>
              <a:t>At the NCIL Rally in Washington, DC</a:t>
            </a:r>
            <a:endParaRPr lang="en-US" dirty="0">
              <a:solidFill>
                <a:schemeClr val="accent3">
                  <a:lumMod val="75000"/>
                </a:schemeClr>
              </a:solidFill>
            </a:endParaRPr>
          </a:p>
          <a:p>
            <a:endParaRPr lang="en-US" dirty="0">
              <a:latin typeface="Calibri" panose="020F0502020204030204" pitchFamily="34" charset="0"/>
            </a:endParaRPr>
          </a:p>
        </p:txBody>
      </p:sp>
      <p:pic>
        <p:nvPicPr>
          <p:cNvPr id="6" name="Picture Placeholder 5" descr="C:\Users\Dawn Francis\Downloads\11870853_10206497834158754_7275468685603944209_n.jpg"/>
          <p:cNvPicPr>
            <a:picLocks noGrp="1"/>
          </p:cNvPicPr>
          <p:nvPr>
            <p:ph type="pic" sz="quarter" idx="17"/>
          </p:nvPr>
        </p:nvPicPr>
        <p:blipFill>
          <a:blip r:embed="rId2">
            <a:extLst>
              <a:ext uri="{28A0092B-C50C-407E-A947-70E740481C1C}">
                <a14:useLocalDpi xmlns:a14="http://schemas.microsoft.com/office/drawing/2010/main" val="0"/>
              </a:ext>
            </a:extLst>
          </a:blip>
          <a:srcRect l="7813" r="7813"/>
          <a:stretch>
            <a:fillRect/>
          </a:stretch>
        </p:blipFill>
        <p:spPr bwMode="auto">
          <a:prstGeom prst="rect">
            <a:avLst/>
          </a:prstGeom>
          <a:noFill/>
          <a:ln>
            <a:noFill/>
          </a:ln>
        </p:spPr>
      </p:pic>
      <p:pic>
        <p:nvPicPr>
          <p:cNvPr id="9" name="Picture Placeholder 8"/>
          <p:cNvPicPr>
            <a:picLocks noGrp="1" noChangeAspect="1"/>
          </p:cNvPicPr>
          <p:nvPr>
            <p:ph type="pic" sz="quarter" idx="18"/>
          </p:nvPr>
        </p:nvPicPr>
        <p:blipFill rotWithShape="1">
          <a:blip r:embed="rId3">
            <a:extLst>
              <a:ext uri="{28A0092B-C50C-407E-A947-70E740481C1C}">
                <a14:useLocalDpi xmlns:a14="http://schemas.microsoft.com/office/drawing/2010/main" val="0"/>
              </a:ext>
            </a:extLst>
          </a:blip>
          <a:srcRect l="345" t="-26" r="3503" b="28873"/>
          <a:stretch/>
        </p:blipFill>
        <p:spPr>
          <a:xfrm>
            <a:off x="6667500" y="1005840"/>
            <a:ext cx="4572000" cy="3214755"/>
          </a:xfrm>
        </p:spPr>
      </p:pic>
    </p:spTree>
    <p:extLst>
      <p:ext uri="{BB962C8B-B14F-4D97-AF65-F5344CB8AC3E}">
        <p14:creationId xmlns:p14="http://schemas.microsoft.com/office/powerpoint/2010/main" val="216163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Calibri Light" panose="020F0302020204030204" pitchFamily="34" charset="0"/>
              </a:rPr>
              <a:t>History of Disability and Aging Advocacy in Iowa</a:t>
            </a:r>
            <a:endParaRPr lang="en-US" dirty="0">
              <a:latin typeface="Calibri Light" panose="020F0302020204030204" pitchFamily="34" charset="0"/>
            </a:endParaRPr>
          </a:p>
        </p:txBody>
      </p:sp>
      <p:sp>
        <p:nvSpPr>
          <p:cNvPr id="3" name="Subtitle 2"/>
          <p:cNvSpPr>
            <a:spLocks noGrp="1"/>
          </p:cNvSpPr>
          <p:nvPr>
            <p:ph type="subTitle" idx="1"/>
          </p:nvPr>
        </p:nvSpPr>
        <p:spPr/>
        <p:txBody>
          <a:bodyPr/>
          <a:lstStyle/>
          <a:p>
            <a:r>
              <a:rPr lang="en-US" dirty="0" smtClean="0"/>
              <a:t>“Where the Rubber Hits the Cornfield!”</a:t>
            </a:r>
            <a:endParaRPr lang="en-US" dirty="0"/>
          </a:p>
        </p:txBody>
      </p:sp>
      <p:sp>
        <p:nvSpPr>
          <p:cNvPr id="4" name="Subtitle 2"/>
          <p:cNvSpPr txBox="1">
            <a:spLocks/>
          </p:cNvSpPr>
          <p:nvPr/>
        </p:nvSpPr>
        <p:spPr>
          <a:xfrm>
            <a:off x="1532801" y="6102925"/>
            <a:ext cx="11282654" cy="91440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12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9pPr>
          </a:lstStyle>
          <a:p>
            <a:r>
              <a:rPr lang="en-US" b="1" dirty="0" smtClean="0">
                <a:solidFill>
                  <a:schemeClr val="bg1"/>
                </a:solidFill>
                <a:latin typeface="Calibri Light" panose="020F0302020204030204" pitchFamily="34" charset="0"/>
              </a:rPr>
              <a:t>National Advocacy From Iowa – </a:t>
            </a:r>
            <a:r>
              <a:rPr lang="en-US" b="1" dirty="0" smtClean="0">
                <a:latin typeface="Calibri Light" panose="020F0302020204030204" pitchFamily="34" charset="0"/>
              </a:rPr>
              <a:t>Mia Peterson</a:t>
            </a:r>
            <a:endParaRPr lang="en-US" b="1" dirty="0">
              <a:latin typeface="Calibri Light" panose="020F030202020403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757" y="5754583"/>
            <a:ext cx="1123086" cy="805542"/>
          </a:xfrm>
          <a:prstGeom prst="rect">
            <a:avLst/>
          </a:prstGeom>
        </p:spPr>
      </p:pic>
      <p:pic>
        <p:nvPicPr>
          <p:cNvPr id="7"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8626" y="228273"/>
            <a:ext cx="2114695" cy="835064"/>
          </a:xfrm>
          <a:prstGeom prst="rect">
            <a:avLst/>
          </a:prstGeom>
        </p:spPr>
      </p:pic>
    </p:spTree>
    <p:extLst>
      <p:ext uri="{BB962C8B-B14F-4D97-AF65-F5344CB8AC3E}">
        <p14:creationId xmlns:p14="http://schemas.microsoft.com/office/powerpoint/2010/main" val="105686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5609" y="1725385"/>
            <a:ext cx="6858002" cy="971798"/>
          </a:xfrm>
        </p:spPr>
        <p:txBody>
          <a:bodyPr/>
          <a:lstStyle/>
          <a:p>
            <a:r>
              <a:rPr lang="en-US" dirty="0" smtClean="0">
                <a:latin typeface="Calibri Light" panose="020F0302020204030204" pitchFamily="34" charset="0"/>
              </a:rPr>
              <a:t>Mia Peterson</a:t>
            </a:r>
            <a:endParaRPr lang="en-US" dirty="0">
              <a:latin typeface="Calibri Light" panose="020F0302020204030204" pitchFamily="34" charset="0"/>
            </a:endParaRPr>
          </a:p>
        </p:txBody>
      </p:sp>
      <p:sp>
        <p:nvSpPr>
          <p:cNvPr id="3" name="Text Placeholder 2"/>
          <p:cNvSpPr>
            <a:spLocks noGrp="1"/>
          </p:cNvSpPr>
          <p:nvPr>
            <p:ph type="body" idx="1"/>
          </p:nvPr>
        </p:nvSpPr>
        <p:spPr>
          <a:xfrm>
            <a:off x="4265613" y="2852057"/>
            <a:ext cx="6858002" cy="2743200"/>
          </a:xfrm>
        </p:spPr>
        <p:txBody>
          <a:bodyPr>
            <a:normAutofit fontScale="85000" lnSpcReduction="10000"/>
          </a:bodyPr>
          <a:lstStyle/>
          <a:p>
            <a:r>
              <a:rPr lang="en-US" dirty="0" smtClean="0"/>
              <a:t>Nationally Acclaimed Self Advocate from Iowa</a:t>
            </a:r>
          </a:p>
          <a:p>
            <a:endParaRPr lang="en-US" dirty="0" smtClean="0"/>
          </a:p>
          <a:p>
            <a:pPr marL="342900" indent="-342900">
              <a:buFont typeface="Arial" panose="020B0604020202020204" pitchFamily="34" charset="0"/>
              <a:buChar char="•"/>
            </a:pPr>
            <a:r>
              <a:rPr lang="en-US" dirty="0" smtClean="0">
                <a:solidFill>
                  <a:schemeClr val="tx2"/>
                </a:solidFill>
                <a:latin typeface="Calibri" panose="020F0502020204030204" pitchFamily="34" charset="0"/>
              </a:rPr>
              <a:t>I’m </a:t>
            </a:r>
            <a:r>
              <a:rPr lang="en-US" dirty="0">
                <a:solidFill>
                  <a:schemeClr val="tx2"/>
                </a:solidFill>
                <a:latin typeface="Calibri" panose="020F0502020204030204" pitchFamily="34" charset="0"/>
              </a:rPr>
              <a:t>Mia Peterson and I am a self-advocate</a:t>
            </a:r>
            <a:r>
              <a:rPr lang="en-US" dirty="0" smtClean="0">
                <a:solidFill>
                  <a:schemeClr val="tx2"/>
                </a:solidFill>
                <a:latin typeface="Calibri" panose="020F0502020204030204" pitchFamily="34" charset="0"/>
              </a:rPr>
              <a:t>!</a:t>
            </a:r>
          </a:p>
          <a:p>
            <a:endParaRPr lang="en-US" dirty="0">
              <a:solidFill>
                <a:schemeClr val="tx2"/>
              </a:solidFill>
              <a:latin typeface="Calibri" panose="020F0502020204030204" pitchFamily="34" charset="0"/>
            </a:endParaRPr>
          </a:p>
          <a:p>
            <a:pPr marL="342900" indent="-342900">
              <a:buFont typeface="Arial" panose="020B0604020202020204" pitchFamily="34" charset="0"/>
              <a:buChar char="•"/>
            </a:pPr>
            <a:r>
              <a:rPr lang="en-US" dirty="0">
                <a:solidFill>
                  <a:schemeClr val="tx2"/>
                </a:solidFill>
                <a:latin typeface="Calibri" panose="020F0502020204030204" pitchFamily="34" charset="0"/>
              </a:rPr>
              <a:t>I live in Des Moines and work at the YMCA and a local grocery store</a:t>
            </a:r>
            <a:r>
              <a:rPr lang="en-US" dirty="0" smtClean="0">
                <a:solidFill>
                  <a:schemeClr val="tx2"/>
                </a:solidFill>
                <a:latin typeface="Calibri" panose="020F0502020204030204" pitchFamily="34" charset="0"/>
              </a:rPr>
              <a:t>.</a:t>
            </a:r>
          </a:p>
          <a:p>
            <a:endParaRPr lang="en-US" dirty="0">
              <a:solidFill>
                <a:schemeClr val="tx2"/>
              </a:solidFill>
              <a:latin typeface="Calibri" panose="020F0502020204030204" pitchFamily="34" charset="0"/>
            </a:endParaRPr>
          </a:p>
          <a:p>
            <a:pPr marL="342900" indent="-342900">
              <a:buFont typeface="Arial" panose="020B0604020202020204" pitchFamily="34" charset="0"/>
              <a:buChar char="•"/>
            </a:pPr>
            <a:r>
              <a:rPr lang="en-US" dirty="0">
                <a:solidFill>
                  <a:schemeClr val="tx2"/>
                </a:solidFill>
                <a:latin typeface="Calibri" panose="020F0502020204030204" pitchFamily="34" charset="0"/>
              </a:rPr>
              <a:t>I have my own personal business giving speeches on self-advocacy, self-determination and living independently.</a:t>
            </a:r>
          </a:p>
          <a:p>
            <a:pPr marL="342900" indent="-342900">
              <a:buFont typeface="Arial" panose="020B0604020202020204" pitchFamily="34" charset="0"/>
              <a:buChar char="•"/>
            </a:pPr>
            <a:endParaRPr lang="en-US" dirty="0">
              <a:latin typeface="Calibri Light" panose="020F0302020204030204" pitchFamily="34" charset="0"/>
            </a:endParaRPr>
          </a:p>
          <a:p>
            <a:pPr marL="342900" indent="-342900">
              <a:buFont typeface="Arial" panose="020B0604020202020204" pitchFamily="34" charset="0"/>
              <a:buChar char="•"/>
            </a:pPr>
            <a:endParaRPr lang="en-US" dirty="0" smtClean="0"/>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092" y="508935"/>
            <a:ext cx="3892166" cy="2188248"/>
          </a:xfrm>
          <a:prstGeom prst="rect">
            <a:avLst/>
          </a:prstGeom>
        </p:spPr>
      </p:pic>
    </p:spTree>
    <p:extLst>
      <p:ext uri="{BB962C8B-B14F-4D97-AF65-F5344CB8AC3E}">
        <p14:creationId xmlns:p14="http://schemas.microsoft.com/office/powerpoint/2010/main" val="57260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2065" y="1485899"/>
            <a:ext cx="6858002" cy="971798"/>
          </a:xfrm>
        </p:spPr>
        <p:txBody>
          <a:bodyPr/>
          <a:lstStyle/>
          <a:p>
            <a:r>
              <a:rPr lang="en-US" dirty="0" smtClean="0">
                <a:latin typeface="Calibri Light" panose="020F0302020204030204" pitchFamily="34" charset="0"/>
              </a:rPr>
              <a:t>Mia Peterson</a:t>
            </a:r>
            <a:endParaRPr lang="en-US" dirty="0">
              <a:latin typeface="Calibri Light" panose="020F0302020204030204" pitchFamily="34" charset="0"/>
            </a:endParaRPr>
          </a:p>
        </p:txBody>
      </p:sp>
      <p:sp>
        <p:nvSpPr>
          <p:cNvPr id="3" name="Text Placeholder 2"/>
          <p:cNvSpPr>
            <a:spLocks noGrp="1"/>
          </p:cNvSpPr>
          <p:nvPr>
            <p:ph type="body" idx="1"/>
          </p:nvPr>
        </p:nvSpPr>
        <p:spPr>
          <a:xfrm>
            <a:off x="4265613" y="2457697"/>
            <a:ext cx="6858002" cy="2996046"/>
          </a:xfrm>
        </p:spPr>
        <p:txBody>
          <a:bodyPr>
            <a:normAutofit/>
          </a:bodyPr>
          <a:lstStyle/>
          <a:p>
            <a:r>
              <a:rPr lang="en-US" sz="2100" dirty="0" smtClean="0"/>
              <a:t>National Self Advocate</a:t>
            </a:r>
          </a:p>
          <a:p>
            <a:endParaRPr lang="en-US" sz="1700" dirty="0" smtClean="0">
              <a:solidFill>
                <a:schemeClr val="tx2"/>
              </a:solidFill>
              <a:latin typeface="Calibri" panose="020F0502020204030204" pitchFamily="34" charset="0"/>
            </a:endParaRPr>
          </a:p>
          <a:p>
            <a:r>
              <a:rPr lang="en-US" sz="1700" dirty="0" smtClean="0">
                <a:solidFill>
                  <a:schemeClr val="tx2"/>
                </a:solidFill>
                <a:latin typeface="Calibri" panose="020F0502020204030204" pitchFamily="34" charset="0"/>
              </a:rPr>
              <a:t>Graduated </a:t>
            </a:r>
            <a:r>
              <a:rPr lang="en-US" sz="1700" dirty="0">
                <a:solidFill>
                  <a:schemeClr val="tx2"/>
                </a:solidFill>
                <a:latin typeface="Calibri" panose="020F0502020204030204" pitchFamily="34" charset="0"/>
              </a:rPr>
              <a:t>from Webster City High School in 1993, where she participated in cross-country running, theater, and speech competitions</a:t>
            </a:r>
            <a:r>
              <a:rPr lang="en-US" sz="1700" dirty="0" smtClean="0">
                <a:solidFill>
                  <a:schemeClr val="tx2"/>
                </a:solidFill>
                <a:latin typeface="Calibri" panose="020F0502020204030204" pitchFamily="34" charset="0"/>
              </a:rPr>
              <a:t>.  Mia </a:t>
            </a:r>
            <a:r>
              <a:rPr lang="en-US" sz="1700" dirty="0">
                <a:solidFill>
                  <a:schemeClr val="tx2"/>
                </a:solidFill>
                <a:latin typeface="Calibri" panose="020F0502020204030204" pitchFamily="34" charset="0"/>
              </a:rPr>
              <a:t>completed public speaking classes at </a:t>
            </a:r>
            <a:r>
              <a:rPr lang="en-US" sz="1700">
                <a:solidFill>
                  <a:schemeClr val="tx2"/>
                </a:solidFill>
                <a:latin typeface="Calibri" panose="020F0502020204030204" pitchFamily="34" charset="0"/>
              </a:rPr>
              <a:t>Xavier </a:t>
            </a:r>
            <a:r>
              <a:rPr lang="en-US" sz="1700" smtClean="0">
                <a:solidFill>
                  <a:schemeClr val="tx2"/>
                </a:solidFill>
                <a:latin typeface="Calibri" panose="020F0502020204030204" pitchFamily="34" charset="0"/>
              </a:rPr>
              <a:t>University.</a:t>
            </a:r>
          </a:p>
          <a:p>
            <a:endParaRPr lang="en-US" sz="1700" dirty="0">
              <a:solidFill>
                <a:schemeClr val="tx2"/>
              </a:solidFill>
              <a:latin typeface="Calibri" panose="020F0502020204030204" pitchFamily="34" charset="0"/>
            </a:endParaRPr>
          </a:p>
          <a:p>
            <a:r>
              <a:rPr lang="en-US" sz="1700">
                <a:solidFill>
                  <a:schemeClr val="tx2"/>
                </a:solidFill>
                <a:latin typeface="Calibri" panose="020F0502020204030204" pitchFamily="34" charset="0"/>
              </a:rPr>
              <a:t>As owner of a small business, AIMING HIGH, Mia has provided keynote addresses to audiences of over one thousand members, including the keynote at the National Down Syndrome Congress annual convention.</a:t>
            </a:r>
          </a:p>
          <a:p>
            <a:endParaRPr lang="en-US" dirty="0">
              <a:latin typeface="Calibri Light" panose="020F0302020204030204" pitchFamily="34" charset="0"/>
            </a:endParaRPr>
          </a:p>
          <a:p>
            <a:pPr marL="342900" indent="-342900">
              <a:buFont typeface="Arial" panose="020B0604020202020204" pitchFamily="34" charset="0"/>
              <a:buChar char="•"/>
            </a:pPr>
            <a:endParaRPr lang="en-US" dirty="0" smtClean="0"/>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1886" y="753589"/>
            <a:ext cx="3018181" cy="2164813"/>
          </a:xfrm>
          <a:prstGeom prst="rect">
            <a:avLst/>
          </a:prstGeom>
        </p:spPr>
      </p:pic>
    </p:spTree>
    <p:extLst>
      <p:ext uri="{BB962C8B-B14F-4D97-AF65-F5344CB8AC3E}">
        <p14:creationId xmlns:p14="http://schemas.microsoft.com/office/powerpoint/2010/main" val="27902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2065" y="1485899"/>
            <a:ext cx="6858002" cy="971798"/>
          </a:xfrm>
        </p:spPr>
        <p:txBody>
          <a:bodyPr/>
          <a:lstStyle/>
          <a:p>
            <a:r>
              <a:rPr lang="en-US" dirty="0" smtClean="0">
                <a:latin typeface="Calibri Light" panose="020F0302020204030204" pitchFamily="34" charset="0"/>
              </a:rPr>
              <a:t>Mia Peterson</a:t>
            </a:r>
            <a:endParaRPr lang="en-US" dirty="0">
              <a:latin typeface="Calibri Light" panose="020F0302020204030204" pitchFamily="34" charset="0"/>
            </a:endParaRPr>
          </a:p>
        </p:txBody>
      </p:sp>
      <p:sp>
        <p:nvSpPr>
          <p:cNvPr id="3" name="Text Placeholder 2"/>
          <p:cNvSpPr>
            <a:spLocks noGrp="1"/>
          </p:cNvSpPr>
          <p:nvPr>
            <p:ph type="body" idx="1"/>
          </p:nvPr>
        </p:nvSpPr>
        <p:spPr>
          <a:xfrm>
            <a:off x="4265613" y="2457696"/>
            <a:ext cx="6858002" cy="3387933"/>
          </a:xfrm>
        </p:spPr>
        <p:txBody>
          <a:bodyPr>
            <a:normAutofit fontScale="77500" lnSpcReduction="20000"/>
          </a:bodyPr>
          <a:lstStyle/>
          <a:p>
            <a:r>
              <a:rPr lang="en-US" dirty="0" smtClean="0"/>
              <a:t>National Self Advocate</a:t>
            </a:r>
          </a:p>
          <a:p>
            <a:endParaRPr lang="en-US" dirty="0" smtClean="0"/>
          </a:p>
          <a:p>
            <a:endParaRPr lang="en-US" sz="2100" dirty="0" smtClean="0">
              <a:solidFill>
                <a:schemeClr val="tx2"/>
              </a:solidFill>
              <a:latin typeface="Calibri" panose="020F0502020204030204" pitchFamily="34" charset="0"/>
            </a:endParaRPr>
          </a:p>
          <a:p>
            <a:endParaRPr lang="en-US" sz="2100" dirty="0">
              <a:solidFill>
                <a:schemeClr val="tx2"/>
              </a:solidFill>
              <a:latin typeface="Calibri" panose="020F0502020204030204" pitchFamily="34" charset="0"/>
            </a:endParaRPr>
          </a:p>
          <a:p>
            <a:r>
              <a:rPr lang="en-US" sz="2100" dirty="0" smtClean="0">
                <a:solidFill>
                  <a:schemeClr val="tx2"/>
                </a:solidFill>
                <a:latin typeface="Calibri" panose="020F0502020204030204" pitchFamily="34" charset="0"/>
              </a:rPr>
              <a:t>Mia </a:t>
            </a:r>
            <a:r>
              <a:rPr lang="en-US" sz="2100" dirty="0">
                <a:solidFill>
                  <a:schemeClr val="tx2"/>
                </a:solidFill>
                <a:latin typeface="Calibri" panose="020F0502020204030204" pitchFamily="34" charset="0"/>
              </a:rPr>
              <a:t>is the co-author of a research project on </a:t>
            </a:r>
            <a:r>
              <a:rPr lang="en-US" sz="2100" dirty="0" smtClean="0">
                <a:solidFill>
                  <a:schemeClr val="tx2"/>
                </a:solidFill>
                <a:latin typeface="Calibri" panose="020F0502020204030204" pitchFamily="34" charset="0"/>
              </a:rPr>
              <a:t>healthy </a:t>
            </a:r>
            <a:r>
              <a:rPr lang="en-US" sz="2100" dirty="0">
                <a:solidFill>
                  <a:schemeClr val="tx2"/>
                </a:solidFill>
                <a:latin typeface="Calibri" panose="020F0502020204030204" pitchFamily="34" charset="0"/>
              </a:rPr>
              <a:t>lifestyles for adults with Down </a:t>
            </a:r>
            <a:r>
              <a:rPr lang="en-US" sz="2100" dirty="0" smtClean="0">
                <a:solidFill>
                  <a:schemeClr val="tx2"/>
                </a:solidFill>
                <a:latin typeface="Calibri" panose="020F0502020204030204" pitchFamily="34" charset="0"/>
              </a:rPr>
              <a:t>Syndrome</a:t>
            </a:r>
            <a:r>
              <a:rPr lang="en-US" sz="2100" dirty="0">
                <a:solidFill>
                  <a:schemeClr val="tx2"/>
                </a:solidFill>
                <a:latin typeface="Calibri" panose="020F0502020204030204" pitchFamily="34" charset="0"/>
              </a:rPr>
              <a:t>, published in the Down Syndrome Quarterly</a:t>
            </a:r>
            <a:r>
              <a:rPr lang="en-US" sz="2100" dirty="0" smtClean="0">
                <a:solidFill>
                  <a:schemeClr val="tx2"/>
                </a:solidFill>
                <a:latin typeface="Calibri" panose="020F0502020204030204" pitchFamily="34" charset="0"/>
              </a:rPr>
              <a:t>.  </a:t>
            </a:r>
          </a:p>
          <a:p>
            <a:endParaRPr lang="en-US" sz="2100" dirty="0">
              <a:solidFill>
                <a:schemeClr val="tx2"/>
              </a:solidFill>
              <a:latin typeface="Calibri" panose="020F0502020204030204" pitchFamily="34" charset="0"/>
            </a:endParaRPr>
          </a:p>
          <a:p>
            <a:r>
              <a:rPr lang="en-US" sz="2100" dirty="0" smtClean="0">
                <a:solidFill>
                  <a:schemeClr val="tx2"/>
                </a:solidFill>
                <a:latin typeface="Calibri" panose="020F0502020204030204" pitchFamily="34" charset="0"/>
              </a:rPr>
              <a:t>Nationally, Mia </a:t>
            </a:r>
            <a:r>
              <a:rPr lang="en-US" sz="2100" dirty="0">
                <a:solidFill>
                  <a:schemeClr val="tx2"/>
                </a:solidFill>
                <a:latin typeface="Calibri" panose="020F0502020204030204" pitchFamily="34" charset="0"/>
              </a:rPr>
              <a:t>has testified before a U.S. Senate committee on the impact of the Americans with Disabilities Act</a:t>
            </a:r>
            <a:r>
              <a:rPr lang="en-US" sz="2100" dirty="0" smtClean="0">
                <a:solidFill>
                  <a:schemeClr val="tx2"/>
                </a:solidFill>
                <a:latin typeface="Calibri" panose="020F0502020204030204" pitchFamily="34" charset="0"/>
              </a:rPr>
              <a:t>.</a:t>
            </a:r>
            <a:r>
              <a:rPr lang="en-US" sz="2100" dirty="0">
                <a:solidFill>
                  <a:schemeClr val="tx2"/>
                </a:solidFill>
                <a:latin typeface="Calibri" panose="020F0502020204030204" pitchFamily="34" charset="0"/>
              </a:rPr>
              <a:t>  Mia has briefed U.S. Senate Committee Staff for the Kennedy-Brownback proposed legislation on health care provider education for counseling families regarding prenatal screening </a:t>
            </a:r>
            <a:r>
              <a:rPr lang="en-US" sz="2100" dirty="0" smtClean="0">
                <a:solidFill>
                  <a:schemeClr val="tx2"/>
                </a:solidFill>
                <a:latin typeface="Calibri" panose="020F0502020204030204" pitchFamily="34" charset="0"/>
              </a:rPr>
              <a:t>and diagnoses</a:t>
            </a:r>
            <a:r>
              <a:rPr lang="en-US" sz="2100" dirty="0">
                <a:solidFill>
                  <a:schemeClr val="tx2"/>
                </a:solidFill>
                <a:latin typeface="Calibri" panose="020F0502020204030204" pitchFamily="34" charset="0"/>
              </a:rPr>
              <a:t>.</a:t>
            </a:r>
          </a:p>
          <a:p>
            <a:endParaRPr lang="en-US" sz="2100" dirty="0">
              <a:solidFill>
                <a:schemeClr val="tx2"/>
              </a:solidFill>
              <a:latin typeface="Calibri" panose="020F0502020204030204" pitchFamily="34" charset="0"/>
            </a:endParaRPr>
          </a:p>
          <a:p>
            <a:r>
              <a:rPr lang="en-US" sz="2100" dirty="0" smtClean="0">
                <a:solidFill>
                  <a:schemeClr val="tx2"/>
                </a:solidFill>
                <a:latin typeface="Calibri" panose="020F0502020204030204" pitchFamily="34" charset="0"/>
              </a:rPr>
              <a:t>Mia </a:t>
            </a:r>
            <a:r>
              <a:rPr lang="en-US" sz="2100" dirty="0">
                <a:solidFill>
                  <a:schemeClr val="tx2"/>
                </a:solidFill>
                <a:latin typeface="Calibri" panose="020F0502020204030204" pitchFamily="34" charset="0"/>
              </a:rPr>
              <a:t>was a torchbearer in Cincinnati for the 2002 Winter Olympics.</a:t>
            </a:r>
          </a:p>
          <a:p>
            <a:pPr marL="342900" indent="-342900">
              <a:buFont typeface="Arial" panose="020B0604020202020204" pitchFamily="34" charset="0"/>
              <a:buChar char="•"/>
            </a:pPr>
            <a:endParaRPr lang="en-US" dirty="0">
              <a:latin typeface="Calibri Light" panose="020F0302020204030204" pitchFamily="34" charset="0"/>
            </a:endParaRPr>
          </a:p>
          <a:p>
            <a:pPr marL="342900" indent="-342900">
              <a:buFont typeface="Arial" panose="020B0604020202020204" pitchFamily="34" charset="0"/>
              <a:buChar char="•"/>
            </a:pPr>
            <a:endParaRPr lang="en-US" dirty="0" smtClean="0"/>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1886" y="753589"/>
            <a:ext cx="3018181" cy="2164813"/>
          </a:xfrm>
          <a:prstGeom prst="rect">
            <a:avLst/>
          </a:prstGeom>
        </p:spPr>
      </p:pic>
    </p:spTree>
    <p:extLst>
      <p:ext uri="{BB962C8B-B14F-4D97-AF65-F5344CB8AC3E}">
        <p14:creationId xmlns:p14="http://schemas.microsoft.com/office/powerpoint/2010/main" val="333073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7498" y="738539"/>
            <a:ext cx="3840480" cy="623144"/>
          </a:xfrm>
        </p:spPr>
        <p:txBody>
          <a:bodyPr>
            <a:normAutofit fontScale="90000"/>
          </a:bodyPr>
          <a:lstStyle/>
          <a:p>
            <a:r>
              <a:rPr lang="en-US" dirty="0" smtClean="0">
                <a:latin typeface="Calibri Light" panose="020F0302020204030204" pitchFamily="34" charset="0"/>
              </a:rPr>
              <a:t>Self Advocacy Leader</a:t>
            </a:r>
            <a:endParaRPr lang="en-US" dirty="0">
              <a:latin typeface="Calibri Light" panose="020F0302020204030204" pitchFamily="34" charset="0"/>
            </a:endParaRPr>
          </a:p>
        </p:txBody>
      </p:sp>
      <p:sp>
        <p:nvSpPr>
          <p:cNvPr id="4" name="Text Placeholder 3"/>
          <p:cNvSpPr>
            <a:spLocks noGrp="1"/>
          </p:cNvSpPr>
          <p:nvPr>
            <p:ph type="body" sz="half" idx="2"/>
          </p:nvPr>
        </p:nvSpPr>
        <p:spPr>
          <a:xfrm>
            <a:off x="7387498" y="1537855"/>
            <a:ext cx="4314645" cy="4186183"/>
          </a:xfrm>
        </p:spPr>
        <p:txBody>
          <a:bodyPr>
            <a:normAutofit fontScale="92500" lnSpcReduction="20000"/>
          </a:bodyPr>
          <a:lstStyle/>
          <a:p>
            <a:r>
              <a:rPr lang="en-US" dirty="0" smtClean="0">
                <a:solidFill>
                  <a:schemeClr val="accent3">
                    <a:lumMod val="75000"/>
                  </a:schemeClr>
                </a:solidFill>
                <a:latin typeface="+mj-lt"/>
              </a:rPr>
              <a:t>Mia Peterson</a:t>
            </a:r>
          </a:p>
          <a:p>
            <a:pPr marL="285750" indent="-285750">
              <a:buFont typeface="Arial" panose="020B0604020202020204" pitchFamily="34" charset="0"/>
              <a:buChar char="•"/>
            </a:pPr>
            <a:r>
              <a:rPr lang="en-US" sz="1600" dirty="0" smtClean="0">
                <a:latin typeface="Calibri" panose="020F0502020204030204" pitchFamily="34" charset="0"/>
              </a:rPr>
              <a:t>Spokesperson for Look, Cook and Eat, a digital “How To” cooking magazine designed to help promote an independent lifestyle for those with intellectual disabilities</a:t>
            </a:r>
          </a:p>
          <a:p>
            <a:pPr marL="285750" indent="-285750">
              <a:buFont typeface="Arial" panose="020B0604020202020204" pitchFamily="34" charset="0"/>
              <a:buChar char="•"/>
            </a:pPr>
            <a:r>
              <a:rPr lang="en-US" sz="1600" dirty="0" smtClean="0">
                <a:latin typeface="Calibri" panose="020F0502020204030204" pitchFamily="34" charset="0"/>
              </a:rPr>
              <a:t>I </a:t>
            </a:r>
            <a:r>
              <a:rPr lang="en-US" sz="1600" dirty="0">
                <a:latin typeface="Calibri" panose="020F0502020204030204" pitchFamily="34" charset="0"/>
              </a:rPr>
              <a:t>have served on many boards and committees, including National Gateway to Self-Determination, Governor’s Council on Disability, and APSE. </a:t>
            </a:r>
            <a:r>
              <a:rPr lang="en-US" sz="1600" dirty="0" smtClean="0">
                <a:latin typeface="Calibri" panose="020F0502020204030204" pitchFamily="34" charset="0"/>
              </a:rPr>
              <a:t> (Association of People Supporting Employment First)</a:t>
            </a:r>
          </a:p>
          <a:p>
            <a:pPr marL="285750" indent="-285750">
              <a:buFont typeface="Arial" panose="020B0604020202020204" pitchFamily="34" charset="0"/>
              <a:buChar char="•"/>
            </a:pPr>
            <a:r>
              <a:rPr lang="en-US" sz="1600" dirty="0" smtClean="0">
                <a:latin typeface="Calibri" panose="020F0502020204030204" pitchFamily="34" charset="0"/>
              </a:rPr>
              <a:t>I </a:t>
            </a:r>
            <a:r>
              <a:rPr lang="en-US" sz="1600" dirty="0">
                <a:latin typeface="Calibri" panose="020F0502020204030204" pitchFamily="34" charset="0"/>
              </a:rPr>
              <a:t>served as the first self-advocate on the board of directors of the National Down Syndrome Society. I am still on the advisory board. </a:t>
            </a:r>
            <a:endParaRPr lang="en-US" sz="1600" dirty="0" smtClean="0">
              <a:latin typeface="Calibri" panose="020F0502020204030204" pitchFamily="34" charset="0"/>
            </a:endParaRPr>
          </a:p>
          <a:p>
            <a:pPr marL="285750" indent="-285750">
              <a:buFont typeface="Arial" panose="020B0604020202020204" pitchFamily="34" charset="0"/>
              <a:buChar char="•"/>
            </a:pPr>
            <a:r>
              <a:rPr lang="en-US" sz="1600" dirty="0" smtClean="0">
                <a:latin typeface="Calibri" panose="020F0502020204030204" pitchFamily="34" charset="0"/>
              </a:rPr>
              <a:t>I </a:t>
            </a:r>
            <a:r>
              <a:rPr lang="en-US" sz="1600" dirty="0">
                <a:latin typeface="Calibri" panose="020F0502020204030204" pitchFamily="34" charset="0"/>
              </a:rPr>
              <a:t>volunteer for </a:t>
            </a:r>
            <a:r>
              <a:rPr lang="en-US" sz="1600" dirty="0" smtClean="0">
                <a:latin typeface="Calibri" panose="020F0502020204030204" pitchFamily="34" charset="0"/>
              </a:rPr>
              <a:t>Up With Down, Gigi’s </a:t>
            </a:r>
            <a:r>
              <a:rPr lang="en-US" sz="1600" dirty="0">
                <a:latin typeface="Calibri" panose="020F0502020204030204" pitchFamily="34" charset="0"/>
              </a:rPr>
              <a:t>Playhouse, and Wesley Acres. I also ring the bell for the Salvation Army at Christmas time.</a:t>
            </a:r>
          </a:p>
        </p:txBody>
      </p:sp>
      <p:sp>
        <p:nvSpPr>
          <p:cNvPr id="5" name="Subtitle 2"/>
          <p:cNvSpPr txBox="1">
            <a:spLocks/>
          </p:cNvSpPr>
          <p:nvPr/>
        </p:nvSpPr>
        <p:spPr>
          <a:xfrm>
            <a:off x="6553202" y="6211782"/>
            <a:ext cx="4474028" cy="91440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12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9pPr>
          </a:lstStyle>
          <a:p>
            <a:r>
              <a:rPr lang="en-US" sz="1800" b="1" dirty="0" smtClean="0">
                <a:solidFill>
                  <a:schemeClr val="accent3">
                    <a:lumMod val="75000"/>
                  </a:schemeClr>
                </a:solidFill>
                <a:latin typeface="Calibri Light" panose="020F0302020204030204" pitchFamily="34" charset="0"/>
              </a:rPr>
              <a:t>National Advocacy From Iowa – </a:t>
            </a:r>
            <a:r>
              <a:rPr lang="en-US" sz="1800" b="1" dirty="0" smtClean="0">
                <a:latin typeface="Calibri Light" panose="020F0302020204030204" pitchFamily="34" charset="0"/>
              </a:rPr>
              <a:t>Mia Peterson</a:t>
            </a:r>
            <a:endParaRPr lang="en-US" sz="1800" b="1" dirty="0">
              <a:latin typeface="Calibri Light" panose="020F030202020403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7328" y="5724038"/>
            <a:ext cx="1123086" cy="805542"/>
          </a:xfrm>
          <a:prstGeom prst="rect">
            <a:avLst/>
          </a:prstGeom>
        </p:spPr>
      </p:pic>
      <p:pic>
        <p:nvPicPr>
          <p:cNvPr id="8" name="Picture Placeholder 7"/>
          <p:cNvPicPr>
            <a:picLocks noGrp="1" noChangeAspect="1"/>
          </p:cNvPicPr>
          <p:nvPr>
            <p:ph type="pic" idx="1"/>
          </p:nvPr>
        </p:nvPicPr>
        <p:blipFill>
          <a:blip r:embed="rId3">
            <a:extLst>
              <a:ext uri="{28A0092B-C50C-407E-A947-70E740481C1C}">
                <a14:useLocalDpi xmlns:a14="http://schemas.microsoft.com/office/drawing/2010/main" val="0"/>
              </a:ext>
            </a:extLst>
          </a:blip>
          <a:srcRect l="9669" r="9669"/>
          <a:stretch>
            <a:fillRect/>
          </a:stretch>
        </p:blipFill>
        <p:spPr/>
      </p:pic>
      <p:pic>
        <p:nvPicPr>
          <p:cNvPr id="11"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327" y="5985163"/>
            <a:ext cx="1692849" cy="668483"/>
          </a:xfrm>
          <a:prstGeom prst="rect">
            <a:avLst/>
          </a:prstGeom>
        </p:spPr>
      </p:pic>
    </p:spTree>
    <p:extLst>
      <p:ext uri="{BB962C8B-B14F-4D97-AF65-F5344CB8AC3E}">
        <p14:creationId xmlns:p14="http://schemas.microsoft.com/office/powerpoint/2010/main" val="288879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8813" y="658584"/>
            <a:ext cx="5987141" cy="971798"/>
          </a:xfrm>
        </p:spPr>
        <p:txBody>
          <a:bodyPr/>
          <a:lstStyle/>
          <a:p>
            <a:r>
              <a:rPr lang="en-US" dirty="0" smtClean="0">
                <a:latin typeface="Calibri Light" panose="020F0302020204030204" pitchFamily="34" charset="0"/>
              </a:rPr>
              <a:t>Mia Peterson</a:t>
            </a:r>
            <a:endParaRPr lang="en-US" dirty="0">
              <a:latin typeface="Calibri Light" panose="020F0302020204030204" pitchFamily="34" charset="0"/>
            </a:endParaRPr>
          </a:p>
        </p:txBody>
      </p:sp>
      <p:sp>
        <p:nvSpPr>
          <p:cNvPr id="3" name="Text Placeholder 2"/>
          <p:cNvSpPr>
            <a:spLocks noGrp="1"/>
          </p:cNvSpPr>
          <p:nvPr>
            <p:ph type="body" idx="1"/>
          </p:nvPr>
        </p:nvSpPr>
        <p:spPr>
          <a:xfrm>
            <a:off x="3198813" y="2100942"/>
            <a:ext cx="4845730" cy="3838122"/>
          </a:xfrm>
        </p:spPr>
        <p:txBody>
          <a:bodyPr>
            <a:normAutofit/>
          </a:bodyPr>
          <a:lstStyle/>
          <a:p>
            <a:r>
              <a:rPr lang="en-US" dirty="0" smtClean="0"/>
              <a:t>National Self Advocate</a:t>
            </a:r>
          </a:p>
          <a:p>
            <a:endParaRPr lang="en-US" dirty="0" smtClean="0"/>
          </a:p>
          <a:p>
            <a:pPr marL="285750" indent="-285750">
              <a:buFont typeface="Arial" panose="020B0604020202020204" pitchFamily="34" charset="0"/>
              <a:buChar char="•"/>
            </a:pPr>
            <a:r>
              <a:rPr lang="en-US" sz="1700" dirty="0" smtClean="0">
                <a:solidFill>
                  <a:schemeClr val="tx2"/>
                </a:solidFill>
                <a:latin typeface="Calibri" panose="020F0502020204030204" pitchFamily="34" charset="0"/>
              </a:rPr>
              <a:t>I </a:t>
            </a:r>
            <a:r>
              <a:rPr lang="en-US" sz="1700" dirty="0">
                <a:solidFill>
                  <a:schemeClr val="tx2"/>
                </a:solidFill>
                <a:latin typeface="Calibri" panose="020F0502020204030204" pitchFamily="34" charset="0"/>
              </a:rPr>
              <a:t>was proud to testify before Congress on the Tenth Anniversary of the </a:t>
            </a:r>
            <a:r>
              <a:rPr lang="en-US" sz="1700" dirty="0" smtClean="0">
                <a:solidFill>
                  <a:schemeClr val="tx2"/>
                </a:solidFill>
                <a:latin typeface="Calibri" panose="020F0502020204030204" pitchFamily="34" charset="0"/>
              </a:rPr>
              <a:t>Americans </a:t>
            </a:r>
            <a:r>
              <a:rPr lang="en-US" sz="1700" dirty="0">
                <a:solidFill>
                  <a:schemeClr val="tx2"/>
                </a:solidFill>
                <a:latin typeface="Calibri" panose="020F0502020204030204" pitchFamily="34" charset="0"/>
              </a:rPr>
              <a:t>with Disabilities Act.</a:t>
            </a:r>
          </a:p>
          <a:p>
            <a:endParaRPr lang="en-US" sz="1700" dirty="0">
              <a:solidFill>
                <a:schemeClr val="tx2"/>
              </a:solidFill>
              <a:latin typeface="Calibri" panose="020F0502020204030204" pitchFamily="34" charset="0"/>
            </a:endParaRPr>
          </a:p>
          <a:p>
            <a:pPr marL="285750" indent="-285750">
              <a:buFont typeface="Arial" panose="020B0604020202020204" pitchFamily="34" charset="0"/>
              <a:buChar char="•"/>
            </a:pPr>
            <a:r>
              <a:rPr lang="en-US" sz="1700" dirty="0">
                <a:solidFill>
                  <a:schemeClr val="tx2"/>
                </a:solidFill>
                <a:latin typeface="Calibri" panose="020F0502020204030204" pitchFamily="34" charset="0"/>
              </a:rPr>
              <a:t>I am also proud that I lived and worked independently in Cincinnati, Ohio, for nine years. I was the first </a:t>
            </a:r>
            <a:r>
              <a:rPr lang="en-US" sz="1700" dirty="0" smtClean="0">
                <a:solidFill>
                  <a:schemeClr val="tx2"/>
                </a:solidFill>
                <a:latin typeface="Calibri" panose="020F0502020204030204" pitchFamily="34" charset="0"/>
              </a:rPr>
              <a:t>President </a:t>
            </a:r>
            <a:r>
              <a:rPr lang="en-US" sz="1700" dirty="0">
                <a:solidFill>
                  <a:schemeClr val="tx2"/>
                </a:solidFill>
                <a:latin typeface="Calibri" panose="020F0502020204030204" pitchFamily="34" charset="0"/>
              </a:rPr>
              <a:t>of People First of Ohio and was co-editor of the Community Advocacy Press.</a:t>
            </a:r>
          </a:p>
          <a:p>
            <a:pPr marL="342900" indent="-342900">
              <a:buFont typeface="Arial" panose="020B0604020202020204" pitchFamily="34" charset="0"/>
              <a:buChar char="•"/>
            </a:pPr>
            <a:endParaRPr lang="en-US" dirty="0">
              <a:latin typeface="Calibri Light" panose="020F0302020204030204" pitchFamily="34" charset="0"/>
            </a:endParaRPr>
          </a:p>
          <a:p>
            <a:pPr marL="342900" indent="-342900">
              <a:buFont typeface="Arial" panose="020B0604020202020204" pitchFamily="34" charset="0"/>
              <a:buChar char="•"/>
            </a:pP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543" y="751114"/>
            <a:ext cx="3447143" cy="5187950"/>
          </a:xfrm>
          <a:prstGeom prst="rect">
            <a:avLst/>
          </a:prstGeom>
        </p:spPr>
      </p:pic>
      <p:sp>
        <p:nvSpPr>
          <p:cNvPr id="7" name="Subtitle 2"/>
          <p:cNvSpPr txBox="1">
            <a:spLocks/>
          </p:cNvSpPr>
          <p:nvPr/>
        </p:nvSpPr>
        <p:spPr>
          <a:xfrm>
            <a:off x="1491344" y="6207821"/>
            <a:ext cx="4474028" cy="91440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12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9pPr>
          </a:lstStyle>
          <a:p>
            <a:r>
              <a:rPr lang="en-US" sz="1800" b="1" dirty="0" smtClean="0">
                <a:solidFill>
                  <a:schemeClr val="bg1"/>
                </a:solidFill>
                <a:latin typeface="Calibri Light" panose="020F0302020204030204" pitchFamily="34" charset="0"/>
              </a:rPr>
              <a:t>National Advocacy From Iowa </a:t>
            </a:r>
            <a:r>
              <a:rPr lang="en-US" sz="1800" b="1" dirty="0" smtClean="0">
                <a:solidFill>
                  <a:schemeClr val="accent3">
                    <a:lumMod val="75000"/>
                  </a:schemeClr>
                </a:solidFill>
                <a:latin typeface="Calibri Light" panose="020F0302020204030204" pitchFamily="34" charset="0"/>
              </a:rPr>
              <a:t>– </a:t>
            </a:r>
            <a:r>
              <a:rPr lang="en-US" sz="1800" b="1" dirty="0" smtClean="0">
                <a:latin typeface="Calibri Light" panose="020F0302020204030204" pitchFamily="34" charset="0"/>
              </a:rPr>
              <a:t>Mia Peterson</a:t>
            </a:r>
            <a:endParaRPr lang="en-US" sz="1800" b="1" dirty="0">
              <a:latin typeface="Calibri Light" panose="020F030202020403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401" y="5776354"/>
            <a:ext cx="1123086" cy="805542"/>
          </a:xfrm>
          <a:prstGeom prst="rect">
            <a:avLst/>
          </a:prstGeom>
        </p:spPr>
      </p:pic>
      <p:sp>
        <p:nvSpPr>
          <p:cNvPr id="9" name="Rectangle 8"/>
          <p:cNvSpPr/>
          <p:nvPr/>
        </p:nvSpPr>
        <p:spPr>
          <a:xfrm>
            <a:off x="5091755" y="5261549"/>
            <a:ext cx="2835905" cy="369332"/>
          </a:xfrm>
          <a:prstGeom prst="rect">
            <a:avLst/>
          </a:prstGeom>
        </p:spPr>
        <p:txBody>
          <a:bodyPr wrap="none">
            <a:spAutoFit/>
          </a:bodyPr>
          <a:lstStyle/>
          <a:p>
            <a:r>
              <a:rPr lang="en-US" b="1" dirty="0" smtClean="0">
                <a:solidFill>
                  <a:schemeClr val="accent3">
                    <a:lumMod val="75000"/>
                  </a:schemeClr>
                </a:solidFill>
                <a:latin typeface="Calibri Light" panose="020F0302020204030204" pitchFamily="34" charset="0"/>
              </a:rPr>
              <a:t>PLAY VIDEO – </a:t>
            </a:r>
            <a:r>
              <a:rPr lang="en-US" b="1" dirty="0" smtClean="0">
                <a:latin typeface="Calibri Light" panose="020F0302020204030204" pitchFamily="34" charset="0"/>
              </a:rPr>
              <a:t>MIA PETERSON</a:t>
            </a:r>
            <a:endParaRPr lang="en-US" b="1"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val="1206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Calibri Light" panose="020F0302020204030204" pitchFamily="34" charset="0"/>
              </a:rPr>
              <a:t>History of Disability and Aging Advocacy in Iowa</a:t>
            </a:r>
            <a:endParaRPr lang="en-US" dirty="0">
              <a:latin typeface="Calibri Light" panose="020F0302020204030204" pitchFamily="34" charset="0"/>
            </a:endParaRPr>
          </a:p>
        </p:txBody>
      </p:sp>
      <p:sp>
        <p:nvSpPr>
          <p:cNvPr id="3" name="Subtitle 2"/>
          <p:cNvSpPr>
            <a:spLocks noGrp="1"/>
          </p:cNvSpPr>
          <p:nvPr>
            <p:ph type="subTitle" idx="1"/>
          </p:nvPr>
        </p:nvSpPr>
        <p:spPr/>
        <p:txBody>
          <a:bodyPr/>
          <a:lstStyle/>
          <a:p>
            <a:r>
              <a:rPr lang="en-US" dirty="0" smtClean="0"/>
              <a:t>“Where the Rubber Hits the Cornfield!”</a:t>
            </a:r>
            <a:endParaRPr lang="en-US" dirty="0"/>
          </a:p>
        </p:txBody>
      </p:sp>
      <p:sp>
        <p:nvSpPr>
          <p:cNvPr id="4" name="Subtitle 2"/>
          <p:cNvSpPr txBox="1">
            <a:spLocks/>
          </p:cNvSpPr>
          <p:nvPr/>
        </p:nvSpPr>
        <p:spPr>
          <a:xfrm>
            <a:off x="1467486" y="6078452"/>
            <a:ext cx="11282654" cy="91440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12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9pPr>
          </a:lstStyle>
          <a:p>
            <a:r>
              <a:rPr lang="en-US" b="1" dirty="0" smtClean="0">
                <a:solidFill>
                  <a:schemeClr val="bg1"/>
                </a:solidFill>
                <a:latin typeface="Calibri Light" panose="020F0302020204030204" pitchFamily="34" charset="0"/>
              </a:rPr>
              <a:t>Building Peer Action </a:t>
            </a:r>
            <a:r>
              <a:rPr lang="en-US" b="1" dirty="0" smtClean="0">
                <a:solidFill>
                  <a:schemeClr val="bg1"/>
                </a:solidFill>
                <a:latin typeface="Calibri Light" panose="020F0302020204030204" pitchFamily="34" charset="0"/>
              </a:rPr>
              <a:t>Disability Support </a:t>
            </a:r>
            <a:r>
              <a:rPr lang="en-US" b="1" dirty="0" smtClean="0">
                <a:solidFill>
                  <a:schemeClr val="bg1"/>
                </a:solidFill>
                <a:latin typeface="Calibri Light" panose="020F0302020204030204" pitchFamily="34" charset="0"/>
              </a:rPr>
              <a:t>(PADS) – </a:t>
            </a:r>
            <a:r>
              <a:rPr lang="en-US" b="1" dirty="0" smtClean="0">
                <a:latin typeface="Calibri Light" panose="020F0302020204030204" pitchFamily="34" charset="0"/>
              </a:rPr>
              <a:t>Mike </a:t>
            </a:r>
            <a:r>
              <a:rPr lang="en-US" b="1" dirty="0" err="1" smtClean="0">
                <a:latin typeface="Calibri Light" panose="020F0302020204030204" pitchFamily="34" charset="0"/>
              </a:rPr>
              <a:t>Hoenig</a:t>
            </a:r>
            <a:endParaRPr lang="en-US" b="1" dirty="0">
              <a:latin typeface="Calibri Light" panose="020F0302020204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744" y="5351548"/>
            <a:ext cx="934885" cy="1184104"/>
          </a:xfrm>
          <a:prstGeom prst="rect">
            <a:avLst/>
          </a:prstGeom>
        </p:spPr>
      </p:pic>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8626" y="228273"/>
            <a:ext cx="2114695" cy="835064"/>
          </a:xfrm>
          <a:prstGeom prst="rect">
            <a:avLst/>
          </a:prstGeom>
        </p:spPr>
      </p:pic>
    </p:spTree>
    <p:extLst>
      <p:ext uri="{BB962C8B-B14F-4D97-AF65-F5344CB8AC3E}">
        <p14:creationId xmlns:p14="http://schemas.microsoft.com/office/powerpoint/2010/main" val="9843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algn="ctr"/>
            <a:r>
              <a:rPr lang="en-US" sz="4400" dirty="0" smtClean="0"/>
              <a:t>Webinar brought to you by: </a:t>
            </a:r>
            <a:endParaRPr lang="en-US" sz="4400"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5213" y="1881187"/>
            <a:ext cx="10058400" cy="3971925"/>
          </a:xfrm>
        </p:spPr>
      </p:pic>
    </p:spTree>
    <p:extLst>
      <p:ext uri="{BB962C8B-B14F-4D97-AF65-F5344CB8AC3E}">
        <p14:creationId xmlns:p14="http://schemas.microsoft.com/office/powerpoint/2010/main" val="1842563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309255"/>
          </a:xfrm>
        </p:spPr>
        <p:txBody>
          <a:bodyPr/>
          <a:lstStyle/>
          <a:p>
            <a:r>
              <a:rPr lang="en-US" dirty="0" smtClean="0">
                <a:latin typeface="Calibri Light" panose="020F0302020204030204" pitchFamily="34" charset="0"/>
              </a:rPr>
              <a:t>Mike </a:t>
            </a:r>
            <a:r>
              <a:rPr lang="en-US" dirty="0" err="1" smtClean="0">
                <a:latin typeface="Calibri Light" panose="020F0302020204030204" pitchFamily="34" charset="0"/>
              </a:rPr>
              <a:t>Hoenig</a:t>
            </a:r>
            <a:endParaRPr lang="en-US" dirty="0">
              <a:latin typeface="Calibri Light" panose="020F0302020204030204" pitchFamily="34" charset="0"/>
            </a:endParaRPr>
          </a:p>
        </p:txBody>
      </p:sp>
      <p:sp>
        <p:nvSpPr>
          <p:cNvPr id="3" name="Text Placeholder 2"/>
          <p:cNvSpPr>
            <a:spLocks noGrp="1"/>
          </p:cNvSpPr>
          <p:nvPr>
            <p:ph type="body" idx="1"/>
          </p:nvPr>
        </p:nvSpPr>
        <p:spPr>
          <a:xfrm>
            <a:off x="4265610" y="3252355"/>
            <a:ext cx="6858002" cy="1932709"/>
          </a:xfrm>
        </p:spPr>
        <p:txBody>
          <a:bodyPr>
            <a:normAutofit/>
          </a:bodyPr>
          <a:lstStyle/>
          <a:p>
            <a:r>
              <a:rPr lang="en-US" sz="1800" dirty="0" smtClean="0">
                <a:solidFill>
                  <a:schemeClr val="accent3">
                    <a:lumMod val="75000"/>
                  </a:schemeClr>
                </a:solidFill>
              </a:rPr>
              <a:t>Program Coordinator, University of Iowa Center for Disabilities and Development - UCEDD</a:t>
            </a:r>
            <a:endParaRPr lang="en-US" sz="1800" dirty="0" smtClean="0">
              <a:solidFill>
                <a:schemeClr val="accent3">
                  <a:lumMod val="75000"/>
                </a:schemeClr>
              </a:solidFill>
            </a:endParaRPr>
          </a:p>
          <a:p>
            <a:pPr marL="342900" indent="-342900">
              <a:buFont typeface="Arial" panose="020B0604020202020204" pitchFamily="34" charset="0"/>
              <a:buChar char="•"/>
            </a:pPr>
            <a:r>
              <a:rPr lang="en-US" dirty="0" smtClean="0">
                <a:latin typeface="Calibri Light" panose="020F0302020204030204" pitchFamily="34" charset="0"/>
              </a:rPr>
              <a:t>He</a:t>
            </a:r>
            <a:r>
              <a:rPr lang="en-US" dirty="0" smtClean="0">
                <a:latin typeface="Calibri Light" panose="020F0302020204030204" pitchFamily="34" charset="0"/>
              </a:rPr>
              <a:t> </a:t>
            </a:r>
            <a:r>
              <a:rPr lang="en-US" dirty="0" smtClean="0">
                <a:latin typeface="Calibri Light" panose="020F0302020204030204" pitchFamily="34" charset="0"/>
              </a:rPr>
              <a:t>is a person with a disability living in </a:t>
            </a:r>
            <a:r>
              <a:rPr lang="en-US" dirty="0" smtClean="0">
                <a:latin typeface="Calibri Light" panose="020F0302020204030204" pitchFamily="34" charset="0"/>
              </a:rPr>
              <a:t>Davenport, </a:t>
            </a:r>
            <a:r>
              <a:rPr lang="en-US" dirty="0" smtClean="0">
                <a:latin typeface="Calibri Light" panose="020F0302020204030204" pitchFamily="34" charset="0"/>
              </a:rPr>
              <a:t>Iowa and a long time disability advocate</a:t>
            </a:r>
            <a:endParaRPr lang="en-US" dirty="0">
              <a:latin typeface="Calibri Light" panose="020F0302020204030204" pitchFamily="34" charset="0"/>
            </a:endParaRPr>
          </a:p>
          <a:p>
            <a:pPr marL="342900" indent="-342900">
              <a:buFont typeface="Arial" panose="020B0604020202020204" pitchFamily="34" charset="0"/>
              <a:buChar char="•"/>
            </a:pPr>
            <a:endParaRPr lang="en-US" dirty="0" smtClean="0"/>
          </a:p>
          <a:p>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0920" y="722267"/>
            <a:ext cx="1812170" cy="2295253"/>
          </a:xfrm>
          <a:prstGeom prst="rect">
            <a:avLst/>
          </a:prstGeom>
        </p:spPr>
      </p:pic>
    </p:spTree>
    <p:extLst>
      <p:ext uri="{BB962C8B-B14F-4D97-AF65-F5344CB8AC3E}">
        <p14:creationId xmlns:p14="http://schemas.microsoft.com/office/powerpoint/2010/main" val="233256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2891" y="892630"/>
            <a:ext cx="3840480" cy="1491342"/>
          </a:xfrm>
        </p:spPr>
        <p:txBody>
          <a:bodyPr>
            <a:normAutofit fontScale="90000"/>
          </a:bodyPr>
          <a:lstStyle/>
          <a:p>
            <a:r>
              <a:rPr lang="en-US" b="1" dirty="0" smtClean="0">
                <a:latin typeface="Calibri Light" panose="020F0302020204030204" pitchFamily="34" charset="0"/>
              </a:rPr>
              <a:t>Peer Action Disability Support (PADS) Advocacy</a:t>
            </a:r>
            <a:endParaRPr lang="en-US" b="1" dirty="0">
              <a:latin typeface="Calibri Light" panose="020F0302020204030204" pitchFamily="34" charset="0"/>
            </a:endParaRPr>
          </a:p>
        </p:txBody>
      </p:sp>
      <p:sp>
        <p:nvSpPr>
          <p:cNvPr id="4" name="Text Placeholder 3"/>
          <p:cNvSpPr>
            <a:spLocks noGrp="1"/>
          </p:cNvSpPr>
          <p:nvPr>
            <p:ph type="body" sz="half" idx="2"/>
          </p:nvPr>
        </p:nvSpPr>
        <p:spPr>
          <a:xfrm>
            <a:off x="7492891" y="2432958"/>
            <a:ext cx="3840480" cy="446314"/>
          </a:xfrm>
        </p:spPr>
        <p:txBody>
          <a:bodyPr/>
          <a:lstStyle/>
          <a:p>
            <a:r>
              <a:rPr lang="en-US" dirty="0" smtClean="0">
                <a:solidFill>
                  <a:schemeClr val="accent3">
                    <a:lumMod val="75000"/>
                  </a:schemeClr>
                </a:solidFill>
              </a:rPr>
              <a:t>by Mike </a:t>
            </a:r>
            <a:r>
              <a:rPr lang="en-US" dirty="0" err="1" smtClean="0">
                <a:solidFill>
                  <a:schemeClr val="accent3">
                    <a:lumMod val="75000"/>
                  </a:schemeClr>
                </a:solidFill>
              </a:rPr>
              <a:t>Hoenig</a:t>
            </a:r>
            <a:endParaRPr lang="en-US" dirty="0">
              <a:solidFill>
                <a:schemeClr val="accent3">
                  <a:lumMod val="75000"/>
                </a:schemeClr>
              </a:solidFill>
            </a:endParaRPr>
          </a:p>
        </p:txBody>
      </p:sp>
      <p:pic>
        <p:nvPicPr>
          <p:cNvPr id="9" name="Picture Placeholder 8"/>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963479" y="1153887"/>
            <a:ext cx="5633263" cy="4267200"/>
          </a:xfrm>
        </p:spPr>
      </p:pic>
      <p:sp>
        <p:nvSpPr>
          <p:cNvPr id="6" name="Text Placeholder 3"/>
          <p:cNvSpPr txBox="1">
            <a:spLocks/>
          </p:cNvSpPr>
          <p:nvPr/>
        </p:nvSpPr>
        <p:spPr>
          <a:xfrm>
            <a:off x="7492891" y="2966358"/>
            <a:ext cx="3840480" cy="2741352"/>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00000"/>
              </a:lnSpc>
              <a:spcBef>
                <a:spcPts val="18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6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00000"/>
              </a:lnSpc>
              <a:spcBef>
                <a:spcPts val="6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600"/>
              </a:spcBef>
              <a:buFont typeface="Arial" panose="020B0604020202020204" pitchFamily="34" charset="0"/>
              <a:buNone/>
              <a:defRPr sz="1000" kern="1200" baseline="0">
                <a:solidFill>
                  <a:schemeClr val="tx1"/>
                </a:solidFill>
                <a:latin typeface="+mn-lt"/>
                <a:ea typeface="+mn-ea"/>
                <a:cs typeface="+mn-cs"/>
              </a:defRPr>
            </a:lvl8pPr>
            <a:lvl9pPr marL="3657600" indent="0" algn="l" defTabSz="914400" rtl="0" eaLnBrk="1" latinLnBrk="0" hangingPunct="1">
              <a:lnSpc>
                <a:spcPct val="90000"/>
              </a:lnSpc>
              <a:spcBef>
                <a:spcPts val="600"/>
              </a:spcBef>
              <a:buFont typeface="Arial" panose="020B0604020202020204" pitchFamily="34" charset="0"/>
              <a:buNone/>
              <a:defRPr sz="1000" kern="1200" baseline="0">
                <a:solidFill>
                  <a:schemeClr val="tx1"/>
                </a:solidFill>
                <a:latin typeface="+mn-lt"/>
                <a:ea typeface="+mn-ea"/>
                <a:cs typeface="+mn-cs"/>
              </a:defRPr>
            </a:lvl9pPr>
          </a:lstStyle>
          <a:p>
            <a:r>
              <a:rPr lang="en-US" sz="1700" dirty="0">
                <a:latin typeface="Calibri" panose="020F0502020204030204" pitchFamily="34" charset="0"/>
              </a:rPr>
              <a:t>Founded in 2003 by 4 advocates including </a:t>
            </a:r>
            <a:r>
              <a:rPr lang="en-US" sz="1700" dirty="0" smtClean="0">
                <a:latin typeface="Calibri" panose="020F0502020204030204" pitchFamily="34" charset="0"/>
              </a:rPr>
              <a:t>Cherie Clark</a:t>
            </a:r>
            <a:endParaRPr lang="en-US" sz="1700" dirty="0">
              <a:latin typeface="Calibri" panose="020F0502020204030204" pitchFamily="34" charset="0"/>
            </a:endParaRPr>
          </a:p>
          <a:p>
            <a:r>
              <a:rPr lang="en-US" sz="1700" dirty="0">
                <a:latin typeface="Calibri" panose="020F0502020204030204" pitchFamily="34" charset="0"/>
              </a:rPr>
              <a:t>Grew from Peer Support which came about through “Living Well with a Disability” Classes</a:t>
            </a:r>
          </a:p>
          <a:p>
            <a:r>
              <a:rPr lang="en-US" sz="1700" dirty="0">
                <a:latin typeface="Calibri" panose="020F0502020204030204" pitchFamily="34" charset="0"/>
              </a:rPr>
              <a:t>Led by People with Disabilities</a:t>
            </a:r>
          </a:p>
          <a:p>
            <a:r>
              <a:rPr lang="en-US" sz="1700" dirty="0">
                <a:latin typeface="Calibri" panose="020F0502020204030204" pitchFamily="34" charset="0"/>
              </a:rPr>
              <a:t>Decided to work on advocacy because a member was having transportation problems</a:t>
            </a:r>
            <a:endParaRPr lang="en-US" sz="1700" dirty="0">
              <a:latin typeface="Calibri" panose="020F05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4087" y="5421087"/>
            <a:ext cx="934885" cy="1184104"/>
          </a:xfrm>
          <a:prstGeom prst="rect">
            <a:avLst/>
          </a:prstGeom>
        </p:spPr>
      </p:pic>
      <p:sp>
        <p:nvSpPr>
          <p:cNvPr id="8" name="Subtitle 2"/>
          <p:cNvSpPr txBox="1">
            <a:spLocks/>
          </p:cNvSpPr>
          <p:nvPr/>
        </p:nvSpPr>
        <p:spPr>
          <a:xfrm>
            <a:off x="5222175" y="6253813"/>
            <a:ext cx="6686797" cy="702756"/>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12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9pPr>
          </a:lstStyle>
          <a:p>
            <a:r>
              <a:rPr lang="en-US" sz="1800" b="1" dirty="0" smtClean="0">
                <a:solidFill>
                  <a:schemeClr val="accent3">
                    <a:lumMod val="75000"/>
                  </a:schemeClr>
                </a:solidFill>
                <a:latin typeface="Calibri Light" panose="020F0302020204030204" pitchFamily="34" charset="0"/>
              </a:rPr>
              <a:t>Building Peer Action </a:t>
            </a:r>
            <a:r>
              <a:rPr lang="en-US" sz="1800" b="1" dirty="0" smtClean="0">
                <a:solidFill>
                  <a:schemeClr val="accent3">
                    <a:lumMod val="75000"/>
                  </a:schemeClr>
                </a:solidFill>
                <a:latin typeface="Calibri Light" panose="020F0302020204030204" pitchFamily="34" charset="0"/>
              </a:rPr>
              <a:t>Disability Support </a:t>
            </a:r>
            <a:r>
              <a:rPr lang="en-US" sz="1800" b="1" dirty="0" smtClean="0">
                <a:solidFill>
                  <a:schemeClr val="accent3">
                    <a:lumMod val="75000"/>
                  </a:schemeClr>
                </a:solidFill>
                <a:latin typeface="Calibri Light" panose="020F0302020204030204" pitchFamily="34" charset="0"/>
              </a:rPr>
              <a:t>(PADS) – </a:t>
            </a:r>
            <a:r>
              <a:rPr lang="en-US" sz="1800" b="1" dirty="0" smtClean="0">
                <a:latin typeface="Calibri Light" panose="020F0302020204030204" pitchFamily="34" charset="0"/>
              </a:rPr>
              <a:t>Mike </a:t>
            </a:r>
            <a:r>
              <a:rPr lang="en-US" sz="1800" b="1" dirty="0" err="1" smtClean="0">
                <a:latin typeface="Calibri Light" panose="020F0302020204030204" pitchFamily="34" charset="0"/>
              </a:rPr>
              <a:t>Hoenig</a:t>
            </a:r>
            <a:endParaRPr lang="en-US" sz="1800" b="1" dirty="0">
              <a:latin typeface="Calibri Light" panose="020F0302020204030204" pitchFamily="34" charset="0"/>
            </a:endParaRPr>
          </a:p>
        </p:txBody>
      </p:sp>
      <p:pic>
        <p:nvPicPr>
          <p:cNvPr id="10"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327" y="5995554"/>
            <a:ext cx="1692849" cy="668483"/>
          </a:xfrm>
          <a:prstGeom prst="rect">
            <a:avLst/>
          </a:prstGeom>
        </p:spPr>
      </p:pic>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1049" y="1141959"/>
            <a:ext cx="3840480" cy="623144"/>
          </a:xfrm>
        </p:spPr>
        <p:txBody>
          <a:bodyPr>
            <a:normAutofit fontScale="90000"/>
          </a:bodyPr>
          <a:lstStyle/>
          <a:p>
            <a:r>
              <a:rPr lang="en-US" dirty="0" smtClean="0">
                <a:latin typeface="Calibri Light" panose="020F0302020204030204" pitchFamily="34" charset="0"/>
              </a:rPr>
              <a:t>PADS Major Accomplishments</a:t>
            </a:r>
            <a:endParaRPr lang="en-US" dirty="0">
              <a:latin typeface="Calibri Light" panose="020F0302020204030204" pitchFamily="34" charset="0"/>
            </a:endParaRPr>
          </a:p>
        </p:txBody>
      </p:sp>
      <p:sp>
        <p:nvSpPr>
          <p:cNvPr id="4" name="Text Placeholder 3"/>
          <p:cNvSpPr>
            <a:spLocks noGrp="1"/>
          </p:cNvSpPr>
          <p:nvPr>
            <p:ph type="body" sz="half" idx="2"/>
          </p:nvPr>
        </p:nvSpPr>
        <p:spPr>
          <a:xfrm>
            <a:off x="7492891" y="2331162"/>
            <a:ext cx="3840480" cy="3392876"/>
          </a:xfrm>
        </p:spPr>
        <p:txBody>
          <a:bodyPr>
            <a:normAutofit fontScale="92500"/>
          </a:bodyPr>
          <a:lstStyle/>
          <a:p>
            <a:pPr marL="285750" indent="-285750">
              <a:buFont typeface="Arial" panose="020B0604020202020204" pitchFamily="34" charset="0"/>
              <a:buChar char="•"/>
            </a:pPr>
            <a:r>
              <a:rPr lang="en-US" sz="1600" dirty="0" smtClean="0">
                <a:latin typeface="Calibri" panose="020F0502020204030204" pitchFamily="34" charset="0"/>
              </a:rPr>
              <a:t>PADS filed </a:t>
            </a:r>
            <a:r>
              <a:rPr lang="en-US" sz="1600" dirty="0">
                <a:latin typeface="Calibri" panose="020F0502020204030204" pitchFamily="34" charset="0"/>
              </a:rPr>
              <a:t>a class action lawsuit against Wendy’s and WON!  PADS was awarded $</a:t>
            </a:r>
            <a:r>
              <a:rPr lang="en-US" sz="1600" dirty="0" smtClean="0">
                <a:latin typeface="Calibri" panose="020F0502020204030204" pitchFamily="34" charset="0"/>
              </a:rPr>
              <a:t>7,000!</a:t>
            </a:r>
          </a:p>
          <a:p>
            <a:pPr marL="285750" indent="-285750">
              <a:buFont typeface="Arial" panose="020B0604020202020204" pitchFamily="34" charset="0"/>
              <a:buChar char="•"/>
            </a:pPr>
            <a:r>
              <a:rPr lang="en-US" sz="1600" dirty="0" smtClean="0">
                <a:latin typeface="Calibri" panose="020F0502020204030204" pitchFamily="34" charset="0"/>
              </a:rPr>
              <a:t>Became </a:t>
            </a:r>
            <a:r>
              <a:rPr lang="en-US" sz="1600" dirty="0">
                <a:latin typeface="Calibri" panose="020F0502020204030204" pitchFamily="34" charset="0"/>
              </a:rPr>
              <a:t>a 501(c)(3) non-profit </a:t>
            </a:r>
            <a:r>
              <a:rPr lang="en-US" sz="1600" dirty="0" smtClean="0">
                <a:latin typeface="Calibri" panose="020F0502020204030204" pitchFamily="34" charset="0"/>
              </a:rPr>
              <a:t>organization</a:t>
            </a:r>
          </a:p>
          <a:p>
            <a:pPr marL="285750" indent="-285750">
              <a:buFont typeface="Arial" panose="020B0604020202020204" pitchFamily="34" charset="0"/>
              <a:buChar char="•"/>
            </a:pPr>
            <a:r>
              <a:rPr lang="en-US" sz="1600" dirty="0" smtClean="0">
                <a:latin typeface="Calibri" panose="020F0502020204030204" pitchFamily="34" charset="0"/>
              </a:rPr>
              <a:t>Worked closely with local government to identify important sidewalk improvements needed to support greater mobility for wheelchair users.</a:t>
            </a:r>
          </a:p>
          <a:p>
            <a:pPr marL="285750" indent="-285750">
              <a:buFont typeface="Arial" panose="020B0604020202020204" pitchFamily="34" charset="0"/>
              <a:buChar char="•"/>
            </a:pPr>
            <a:r>
              <a:rPr lang="en-US" sz="1600" dirty="0" smtClean="0">
                <a:latin typeface="Calibri" panose="020F0502020204030204" pitchFamily="34" charset="0"/>
              </a:rPr>
              <a:t>Worked hard to improve local public transportation, in partnership with UI law professor Len Sandler and his interns.</a:t>
            </a:r>
            <a:endParaRPr lang="en-US" sz="1600" dirty="0">
              <a:latin typeface="Calibri" panose="020F0502020204030204" pitchFamily="34" charset="0"/>
            </a:endParaRPr>
          </a:p>
        </p:txBody>
      </p:sp>
      <p:pic>
        <p:nvPicPr>
          <p:cNvPr id="9" name="Picture Placeholder 8"/>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883227" y="1130041"/>
            <a:ext cx="5735287" cy="429104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4087" y="5421087"/>
            <a:ext cx="934885" cy="1184104"/>
          </a:xfrm>
          <a:prstGeom prst="rect">
            <a:avLst/>
          </a:prstGeom>
        </p:spPr>
      </p:pic>
      <p:sp>
        <p:nvSpPr>
          <p:cNvPr id="6" name="Subtitle 2"/>
          <p:cNvSpPr txBox="1">
            <a:spLocks/>
          </p:cNvSpPr>
          <p:nvPr/>
        </p:nvSpPr>
        <p:spPr>
          <a:xfrm>
            <a:off x="5222175" y="6290094"/>
            <a:ext cx="6686797" cy="702756"/>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12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9pPr>
          </a:lstStyle>
          <a:p>
            <a:r>
              <a:rPr lang="en-US" sz="1800" b="1" dirty="0" smtClean="0">
                <a:solidFill>
                  <a:schemeClr val="accent3">
                    <a:lumMod val="75000"/>
                  </a:schemeClr>
                </a:solidFill>
                <a:latin typeface="Calibri Light" panose="020F0302020204030204" pitchFamily="34" charset="0"/>
              </a:rPr>
              <a:t>Building Peer Action </a:t>
            </a:r>
            <a:r>
              <a:rPr lang="en-US" sz="1800" b="1" dirty="0" smtClean="0">
                <a:solidFill>
                  <a:schemeClr val="accent3">
                    <a:lumMod val="75000"/>
                  </a:schemeClr>
                </a:solidFill>
                <a:latin typeface="Calibri Light" panose="020F0302020204030204" pitchFamily="34" charset="0"/>
              </a:rPr>
              <a:t>Disability Support </a:t>
            </a:r>
            <a:r>
              <a:rPr lang="en-US" sz="1800" b="1" dirty="0" smtClean="0">
                <a:solidFill>
                  <a:schemeClr val="accent3">
                    <a:lumMod val="75000"/>
                  </a:schemeClr>
                </a:solidFill>
                <a:latin typeface="Calibri Light" panose="020F0302020204030204" pitchFamily="34" charset="0"/>
              </a:rPr>
              <a:t>(PADS) – </a:t>
            </a:r>
            <a:r>
              <a:rPr lang="en-US" sz="1800" b="1" dirty="0" smtClean="0">
                <a:latin typeface="Calibri Light" panose="020F0302020204030204" pitchFamily="34" charset="0"/>
              </a:rPr>
              <a:t>Mike </a:t>
            </a:r>
            <a:r>
              <a:rPr lang="en-US" sz="1800" b="1" dirty="0" err="1" smtClean="0">
                <a:latin typeface="Calibri Light" panose="020F0302020204030204" pitchFamily="34" charset="0"/>
              </a:rPr>
              <a:t>Hoenig</a:t>
            </a:r>
            <a:endParaRPr lang="en-US" sz="1800" b="1" dirty="0">
              <a:latin typeface="Calibri Light" panose="020F0302020204030204" pitchFamily="34" charset="0"/>
            </a:endParaRPr>
          </a:p>
        </p:txBody>
      </p:sp>
      <p:sp>
        <p:nvSpPr>
          <p:cNvPr id="3" name="Rectangle 2"/>
          <p:cNvSpPr/>
          <p:nvPr/>
        </p:nvSpPr>
        <p:spPr>
          <a:xfrm>
            <a:off x="7601049" y="1863466"/>
            <a:ext cx="1608133" cy="369332"/>
          </a:xfrm>
          <a:prstGeom prst="rect">
            <a:avLst/>
          </a:prstGeom>
        </p:spPr>
        <p:txBody>
          <a:bodyPr wrap="none">
            <a:spAutoFit/>
          </a:bodyPr>
          <a:lstStyle/>
          <a:p>
            <a:r>
              <a:rPr lang="en-US" dirty="0">
                <a:solidFill>
                  <a:schemeClr val="accent3">
                    <a:lumMod val="75000"/>
                  </a:schemeClr>
                </a:solidFill>
              </a:rPr>
              <a:t>Mike </a:t>
            </a:r>
            <a:r>
              <a:rPr lang="en-US" dirty="0" err="1">
                <a:solidFill>
                  <a:schemeClr val="accent3">
                    <a:lumMod val="75000"/>
                  </a:schemeClr>
                </a:solidFill>
              </a:rPr>
              <a:t>Hoenig</a:t>
            </a:r>
            <a:endParaRPr lang="en-US" dirty="0"/>
          </a:p>
        </p:txBody>
      </p:sp>
      <p:pic>
        <p:nvPicPr>
          <p:cNvPr id="8"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327" y="5985163"/>
            <a:ext cx="1692849" cy="668483"/>
          </a:xfrm>
          <a:prstGeom prst="rect">
            <a:avLst/>
          </a:prstGeom>
        </p:spPr>
      </p:pic>
    </p:spTree>
    <p:extLst>
      <p:ext uri="{BB962C8B-B14F-4D97-AF65-F5344CB8AC3E}">
        <p14:creationId xmlns:p14="http://schemas.microsoft.com/office/powerpoint/2010/main" val="179810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1049" y="1141959"/>
            <a:ext cx="3840480" cy="623144"/>
          </a:xfrm>
        </p:spPr>
        <p:txBody>
          <a:bodyPr>
            <a:normAutofit fontScale="90000"/>
          </a:bodyPr>
          <a:lstStyle/>
          <a:p>
            <a:r>
              <a:rPr lang="en-US" dirty="0" smtClean="0">
                <a:latin typeface="Calibri Light" panose="020F0302020204030204" pitchFamily="34" charset="0"/>
              </a:rPr>
              <a:t>PADS Major Accomplishments</a:t>
            </a:r>
            <a:endParaRPr lang="en-US" dirty="0">
              <a:latin typeface="Calibri Light" panose="020F0302020204030204" pitchFamily="34" charset="0"/>
            </a:endParaRPr>
          </a:p>
        </p:txBody>
      </p:sp>
      <p:sp>
        <p:nvSpPr>
          <p:cNvPr id="4" name="Text Placeholder 3"/>
          <p:cNvSpPr>
            <a:spLocks noGrp="1"/>
          </p:cNvSpPr>
          <p:nvPr>
            <p:ph type="body" sz="half" idx="2"/>
          </p:nvPr>
        </p:nvSpPr>
        <p:spPr>
          <a:xfrm>
            <a:off x="7492891" y="2331162"/>
            <a:ext cx="3840480" cy="3392876"/>
          </a:xfrm>
        </p:spPr>
        <p:txBody>
          <a:bodyPr>
            <a:normAutofit/>
          </a:bodyPr>
          <a:lstStyle/>
          <a:p>
            <a:pPr marL="285750" indent="-285750">
              <a:buFont typeface="Arial" panose="020B0604020202020204" pitchFamily="34" charset="0"/>
              <a:buChar char="•"/>
            </a:pPr>
            <a:r>
              <a:rPr lang="en-US" sz="1600" dirty="0" smtClean="0">
                <a:latin typeface="Calibri" panose="020F0502020204030204" pitchFamily="34" charset="0"/>
              </a:rPr>
              <a:t>After years of sometimes difficult conversations, the head of Linn County’s paratransit service is now a committed PADS member and disability advocate.</a:t>
            </a:r>
          </a:p>
          <a:p>
            <a:pPr marL="285750" indent="-285750">
              <a:buFont typeface="Arial" panose="020B0604020202020204" pitchFamily="34" charset="0"/>
              <a:buChar char="•"/>
            </a:pPr>
            <a:r>
              <a:rPr lang="en-US" sz="1600" dirty="0" smtClean="0">
                <a:latin typeface="Calibri" panose="020F0502020204030204" pitchFamily="34" charset="0"/>
              </a:rPr>
              <a:t>Provided yearly voting rights and voter education forums for Linn County residents with disabilities (in partnership with the DD Council)</a:t>
            </a:r>
          </a:p>
          <a:p>
            <a:pPr marL="285750" indent="-285750">
              <a:buFont typeface="Arial" panose="020B0604020202020204" pitchFamily="34" charset="0"/>
              <a:buChar char="•"/>
            </a:pPr>
            <a:endParaRPr lang="en-US" sz="1600" dirty="0">
              <a:latin typeface="Calibri" panose="020F0502020204030204" pitchFamily="34" charset="0"/>
            </a:endParaRPr>
          </a:p>
        </p:txBody>
      </p:sp>
      <p:pic>
        <p:nvPicPr>
          <p:cNvPr id="9" name="Picture Placeholder 8"/>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883227" y="1130041"/>
            <a:ext cx="5735287" cy="429104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4087" y="5421087"/>
            <a:ext cx="934885" cy="1184104"/>
          </a:xfrm>
          <a:prstGeom prst="rect">
            <a:avLst/>
          </a:prstGeom>
        </p:spPr>
      </p:pic>
      <p:sp>
        <p:nvSpPr>
          <p:cNvPr id="6" name="Subtitle 2"/>
          <p:cNvSpPr txBox="1">
            <a:spLocks/>
          </p:cNvSpPr>
          <p:nvPr/>
        </p:nvSpPr>
        <p:spPr>
          <a:xfrm>
            <a:off x="5222175" y="6290094"/>
            <a:ext cx="6686797" cy="702756"/>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12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9pPr>
          </a:lstStyle>
          <a:p>
            <a:r>
              <a:rPr lang="en-US" sz="1800" b="1" dirty="0" smtClean="0">
                <a:solidFill>
                  <a:schemeClr val="accent3">
                    <a:lumMod val="75000"/>
                  </a:schemeClr>
                </a:solidFill>
                <a:latin typeface="Calibri Light" panose="020F0302020204030204" pitchFamily="34" charset="0"/>
              </a:rPr>
              <a:t>Building Peer </a:t>
            </a:r>
            <a:r>
              <a:rPr lang="en-US" sz="1800" b="1" smtClean="0">
                <a:solidFill>
                  <a:schemeClr val="accent3">
                    <a:lumMod val="75000"/>
                  </a:schemeClr>
                </a:solidFill>
                <a:latin typeface="Calibri Light" panose="020F0302020204030204" pitchFamily="34" charset="0"/>
              </a:rPr>
              <a:t>Action </a:t>
            </a:r>
            <a:r>
              <a:rPr lang="en-US" sz="1800" b="1" smtClean="0">
                <a:solidFill>
                  <a:schemeClr val="accent3">
                    <a:lumMod val="75000"/>
                  </a:schemeClr>
                </a:solidFill>
                <a:latin typeface="Calibri Light" panose="020F0302020204030204" pitchFamily="34" charset="0"/>
              </a:rPr>
              <a:t>Disability Support </a:t>
            </a:r>
            <a:r>
              <a:rPr lang="en-US" sz="1800" b="1" dirty="0" smtClean="0">
                <a:solidFill>
                  <a:schemeClr val="accent3">
                    <a:lumMod val="75000"/>
                  </a:schemeClr>
                </a:solidFill>
                <a:latin typeface="Calibri Light" panose="020F0302020204030204" pitchFamily="34" charset="0"/>
              </a:rPr>
              <a:t>(PADS) – </a:t>
            </a:r>
            <a:r>
              <a:rPr lang="en-US" sz="1800" b="1" dirty="0" smtClean="0">
                <a:latin typeface="Calibri Light" panose="020F0302020204030204" pitchFamily="34" charset="0"/>
              </a:rPr>
              <a:t>Mike </a:t>
            </a:r>
            <a:r>
              <a:rPr lang="en-US" sz="1800" b="1" dirty="0" err="1" smtClean="0">
                <a:latin typeface="Calibri Light" panose="020F0302020204030204" pitchFamily="34" charset="0"/>
              </a:rPr>
              <a:t>Hoenig</a:t>
            </a:r>
            <a:endParaRPr lang="en-US" sz="1800" b="1" dirty="0">
              <a:latin typeface="Calibri Light" panose="020F0302020204030204" pitchFamily="34" charset="0"/>
            </a:endParaRPr>
          </a:p>
        </p:txBody>
      </p:sp>
      <p:sp>
        <p:nvSpPr>
          <p:cNvPr id="3" name="Rectangle 2"/>
          <p:cNvSpPr/>
          <p:nvPr/>
        </p:nvSpPr>
        <p:spPr>
          <a:xfrm>
            <a:off x="7601049" y="1863466"/>
            <a:ext cx="1608133" cy="369332"/>
          </a:xfrm>
          <a:prstGeom prst="rect">
            <a:avLst/>
          </a:prstGeom>
        </p:spPr>
        <p:txBody>
          <a:bodyPr wrap="none">
            <a:spAutoFit/>
          </a:bodyPr>
          <a:lstStyle/>
          <a:p>
            <a:r>
              <a:rPr lang="en-US" dirty="0">
                <a:solidFill>
                  <a:schemeClr val="accent3">
                    <a:lumMod val="75000"/>
                  </a:schemeClr>
                </a:solidFill>
              </a:rPr>
              <a:t>Mike </a:t>
            </a:r>
            <a:r>
              <a:rPr lang="en-US" dirty="0" err="1">
                <a:solidFill>
                  <a:schemeClr val="accent3">
                    <a:lumMod val="75000"/>
                  </a:schemeClr>
                </a:solidFill>
              </a:rPr>
              <a:t>Hoenig</a:t>
            </a:r>
            <a:endParaRPr lang="en-US" dirty="0"/>
          </a:p>
        </p:txBody>
      </p:sp>
      <p:pic>
        <p:nvPicPr>
          <p:cNvPr id="8"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327" y="5985163"/>
            <a:ext cx="1692849" cy="668483"/>
          </a:xfrm>
          <a:prstGeom prst="rect">
            <a:avLst/>
          </a:prstGeom>
        </p:spPr>
      </p:pic>
    </p:spTree>
    <p:extLst>
      <p:ext uri="{BB962C8B-B14F-4D97-AF65-F5344CB8AC3E}">
        <p14:creationId xmlns:p14="http://schemas.microsoft.com/office/powerpoint/2010/main" val="145546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1049" y="1141959"/>
            <a:ext cx="3840480" cy="623144"/>
          </a:xfrm>
        </p:spPr>
        <p:txBody>
          <a:bodyPr>
            <a:normAutofit fontScale="90000"/>
          </a:bodyPr>
          <a:lstStyle/>
          <a:p>
            <a:r>
              <a:rPr lang="en-US" dirty="0" smtClean="0">
                <a:latin typeface="Calibri Light" panose="020F0302020204030204" pitchFamily="34" charset="0"/>
              </a:rPr>
              <a:t>PADS Major Accomplishments</a:t>
            </a:r>
            <a:endParaRPr lang="en-US" dirty="0">
              <a:latin typeface="Calibri Light" panose="020F0302020204030204" pitchFamily="34" charset="0"/>
            </a:endParaRPr>
          </a:p>
        </p:txBody>
      </p:sp>
      <p:sp>
        <p:nvSpPr>
          <p:cNvPr id="4" name="Text Placeholder 3"/>
          <p:cNvSpPr>
            <a:spLocks noGrp="1"/>
          </p:cNvSpPr>
          <p:nvPr>
            <p:ph type="body" sz="half" idx="2"/>
          </p:nvPr>
        </p:nvSpPr>
        <p:spPr>
          <a:xfrm>
            <a:off x="7492891" y="2331162"/>
            <a:ext cx="3840480" cy="3392876"/>
          </a:xfrm>
        </p:spPr>
        <p:txBody>
          <a:bodyPr>
            <a:normAutofit/>
          </a:bodyPr>
          <a:lstStyle/>
          <a:p>
            <a:pPr marL="285750" indent="-285750">
              <a:buFont typeface="Arial" panose="020B0604020202020204" pitchFamily="34" charset="0"/>
              <a:buChar char="•"/>
            </a:pPr>
            <a:r>
              <a:rPr lang="en-US" sz="1600" dirty="0" smtClean="0">
                <a:latin typeface="Calibri" panose="020F0502020204030204" pitchFamily="34" charset="0"/>
              </a:rPr>
              <a:t>Carried the message on disability rights to as many public venues as possible, including DHS community forums on the transportation brokerage service, legislative hearings on redesign of Iowa’s disability service system, and the public conversation on Iowa’s transition to Medicaid Managed Care.</a:t>
            </a:r>
          </a:p>
          <a:p>
            <a:pPr marL="285750" indent="-285750">
              <a:buFont typeface="Arial" panose="020B0604020202020204" pitchFamily="34" charset="0"/>
              <a:buChar char="•"/>
            </a:pPr>
            <a:endParaRPr lang="en-US" sz="1600" dirty="0">
              <a:latin typeface="Calibri" panose="020F0502020204030204" pitchFamily="34" charset="0"/>
            </a:endParaRPr>
          </a:p>
        </p:txBody>
      </p:sp>
      <p:pic>
        <p:nvPicPr>
          <p:cNvPr id="9" name="Picture Placeholder 8"/>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883227" y="1130041"/>
            <a:ext cx="5735287" cy="429104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4087" y="5421087"/>
            <a:ext cx="934885" cy="1184104"/>
          </a:xfrm>
          <a:prstGeom prst="rect">
            <a:avLst/>
          </a:prstGeom>
        </p:spPr>
      </p:pic>
      <p:sp>
        <p:nvSpPr>
          <p:cNvPr id="6" name="Subtitle 2"/>
          <p:cNvSpPr txBox="1">
            <a:spLocks/>
          </p:cNvSpPr>
          <p:nvPr/>
        </p:nvSpPr>
        <p:spPr>
          <a:xfrm>
            <a:off x="5222175" y="6290094"/>
            <a:ext cx="6686797" cy="702756"/>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12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9pPr>
          </a:lstStyle>
          <a:p>
            <a:r>
              <a:rPr lang="en-US" sz="1800" b="1" dirty="0" smtClean="0">
                <a:solidFill>
                  <a:schemeClr val="accent3">
                    <a:lumMod val="75000"/>
                  </a:schemeClr>
                </a:solidFill>
                <a:latin typeface="Calibri Light" panose="020F0302020204030204" pitchFamily="34" charset="0"/>
              </a:rPr>
              <a:t>Building Peer </a:t>
            </a:r>
            <a:r>
              <a:rPr lang="en-US" sz="1800" b="1" smtClean="0">
                <a:solidFill>
                  <a:schemeClr val="accent3">
                    <a:lumMod val="75000"/>
                  </a:schemeClr>
                </a:solidFill>
                <a:latin typeface="Calibri Light" panose="020F0302020204030204" pitchFamily="34" charset="0"/>
              </a:rPr>
              <a:t>Action </a:t>
            </a:r>
            <a:r>
              <a:rPr lang="en-US" sz="1800" b="1" smtClean="0">
                <a:solidFill>
                  <a:schemeClr val="accent3">
                    <a:lumMod val="75000"/>
                  </a:schemeClr>
                </a:solidFill>
                <a:latin typeface="Calibri Light" panose="020F0302020204030204" pitchFamily="34" charset="0"/>
              </a:rPr>
              <a:t>Disability Support </a:t>
            </a:r>
            <a:r>
              <a:rPr lang="en-US" sz="1800" b="1" dirty="0" smtClean="0">
                <a:solidFill>
                  <a:schemeClr val="accent3">
                    <a:lumMod val="75000"/>
                  </a:schemeClr>
                </a:solidFill>
                <a:latin typeface="Calibri Light" panose="020F0302020204030204" pitchFamily="34" charset="0"/>
              </a:rPr>
              <a:t>(PADS) – </a:t>
            </a:r>
            <a:r>
              <a:rPr lang="en-US" sz="1800" b="1" dirty="0" smtClean="0">
                <a:latin typeface="Calibri Light" panose="020F0302020204030204" pitchFamily="34" charset="0"/>
              </a:rPr>
              <a:t>Mike </a:t>
            </a:r>
            <a:r>
              <a:rPr lang="en-US" sz="1800" b="1" dirty="0" err="1" smtClean="0">
                <a:latin typeface="Calibri Light" panose="020F0302020204030204" pitchFamily="34" charset="0"/>
              </a:rPr>
              <a:t>Hoenig</a:t>
            </a:r>
            <a:endParaRPr lang="en-US" sz="1800" b="1" dirty="0">
              <a:latin typeface="Calibri Light" panose="020F0302020204030204" pitchFamily="34" charset="0"/>
            </a:endParaRPr>
          </a:p>
        </p:txBody>
      </p:sp>
      <p:sp>
        <p:nvSpPr>
          <p:cNvPr id="3" name="Rectangle 2"/>
          <p:cNvSpPr/>
          <p:nvPr/>
        </p:nvSpPr>
        <p:spPr>
          <a:xfrm>
            <a:off x="7601049" y="1863466"/>
            <a:ext cx="1608133" cy="369332"/>
          </a:xfrm>
          <a:prstGeom prst="rect">
            <a:avLst/>
          </a:prstGeom>
        </p:spPr>
        <p:txBody>
          <a:bodyPr wrap="none">
            <a:spAutoFit/>
          </a:bodyPr>
          <a:lstStyle/>
          <a:p>
            <a:r>
              <a:rPr lang="en-US" dirty="0">
                <a:solidFill>
                  <a:schemeClr val="accent3">
                    <a:lumMod val="75000"/>
                  </a:schemeClr>
                </a:solidFill>
              </a:rPr>
              <a:t>Mike </a:t>
            </a:r>
            <a:r>
              <a:rPr lang="en-US" dirty="0" err="1">
                <a:solidFill>
                  <a:schemeClr val="accent3">
                    <a:lumMod val="75000"/>
                  </a:schemeClr>
                </a:solidFill>
              </a:rPr>
              <a:t>Hoenig</a:t>
            </a:r>
            <a:endParaRPr lang="en-US" dirty="0"/>
          </a:p>
        </p:txBody>
      </p:sp>
      <p:pic>
        <p:nvPicPr>
          <p:cNvPr id="8"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327" y="5985163"/>
            <a:ext cx="1692849" cy="668483"/>
          </a:xfrm>
          <a:prstGeom prst="rect">
            <a:avLst/>
          </a:prstGeom>
        </p:spPr>
      </p:pic>
    </p:spTree>
    <p:extLst>
      <p:ext uri="{BB962C8B-B14F-4D97-AF65-F5344CB8AC3E}">
        <p14:creationId xmlns:p14="http://schemas.microsoft.com/office/powerpoint/2010/main" val="169217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1049" y="1141959"/>
            <a:ext cx="3840480" cy="623144"/>
          </a:xfrm>
        </p:spPr>
        <p:txBody>
          <a:bodyPr>
            <a:normAutofit fontScale="90000"/>
          </a:bodyPr>
          <a:lstStyle/>
          <a:p>
            <a:r>
              <a:rPr lang="en-US" dirty="0" smtClean="0">
                <a:latin typeface="Calibri Light" panose="020F0302020204030204" pitchFamily="34" charset="0"/>
              </a:rPr>
              <a:t>PADS Major Accomplishments</a:t>
            </a:r>
            <a:endParaRPr lang="en-US" dirty="0">
              <a:latin typeface="Calibri Light" panose="020F0302020204030204" pitchFamily="34" charset="0"/>
            </a:endParaRPr>
          </a:p>
        </p:txBody>
      </p:sp>
      <p:sp>
        <p:nvSpPr>
          <p:cNvPr id="4" name="Text Placeholder 3"/>
          <p:cNvSpPr>
            <a:spLocks noGrp="1"/>
          </p:cNvSpPr>
          <p:nvPr>
            <p:ph type="body" sz="half" idx="2"/>
          </p:nvPr>
        </p:nvSpPr>
        <p:spPr>
          <a:xfrm>
            <a:off x="7492891" y="2634110"/>
            <a:ext cx="3840480" cy="3089927"/>
          </a:xfrm>
        </p:spPr>
        <p:txBody>
          <a:bodyPr>
            <a:normAutofit/>
          </a:bodyPr>
          <a:lstStyle/>
          <a:p>
            <a:pPr marL="285750" indent="-285750">
              <a:buFont typeface="Arial" panose="020B0604020202020204" pitchFamily="34" charset="0"/>
              <a:buChar char="•"/>
            </a:pPr>
            <a:r>
              <a:rPr lang="en-US" sz="1600" dirty="0">
                <a:latin typeface="Calibri" panose="020F0502020204030204" pitchFamily="34" charset="0"/>
              </a:rPr>
              <a:t>Received a $30,000 AIDD Grant to help other self advocacy groups</a:t>
            </a:r>
          </a:p>
          <a:p>
            <a:pPr marL="285750" indent="-285750">
              <a:buFont typeface="Arial" panose="020B0604020202020204" pitchFamily="34" charset="0"/>
              <a:buChar char="•"/>
            </a:pPr>
            <a:r>
              <a:rPr lang="en-US" sz="1600" dirty="0">
                <a:latin typeface="Calibri" panose="020F0502020204030204" pitchFamily="34" charset="0"/>
              </a:rPr>
              <a:t>Hosted a state-wide self advocacy summit.  </a:t>
            </a:r>
            <a:endParaRPr lang="en-US" sz="1600" dirty="0">
              <a:latin typeface="Calibri" panose="020F0502020204030204" pitchFamily="34" charset="0"/>
            </a:endParaRPr>
          </a:p>
        </p:txBody>
      </p:sp>
      <p:pic>
        <p:nvPicPr>
          <p:cNvPr id="9" name="Picture Placeholder 8"/>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883227" y="1088770"/>
            <a:ext cx="5844649" cy="4399904"/>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4087" y="5421087"/>
            <a:ext cx="934885" cy="1184104"/>
          </a:xfrm>
          <a:prstGeom prst="rect">
            <a:avLst/>
          </a:prstGeom>
        </p:spPr>
      </p:pic>
      <p:sp>
        <p:nvSpPr>
          <p:cNvPr id="6" name="Subtitle 2"/>
          <p:cNvSpPr txBox="1">
            <a:spLocks/>
          </p:cNvSpPr>
          <p:nvPr/>
        </p:nvSpPr>
        <p:spPr>
          <a:xfrm>
            <a:off x="5308962" y="6262532"/>
            <a:ext cx="6686797" cy="702756"/>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12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9pPr>
          </a:lstStyle>
          <a:p>
            <a:r>
              <a:rPr lang="en-US" sz="1800" b="1" dirty="0" smtClean="0">
                <a:solidFill>
                  <a:schemeClr val="accent3">
                    <a:lumMod val="75000"/>
                  </a:schemeClr>
                </a:solidFill>
                <a:latin typeface="Calibri Light" panose="020F0302020204030204" pitchFamily="34" charset="0"/>
              </a:rPr>
              <a:t>Building Peer </a:t>
            </a:r>
            <a:r>
              <a:rPr lang="en-US" sz="1800" b="1" dirty="0" smtClean="0">
                <a:solidFill>
                  <a:schemeClr val="accent3">
                    <a:lumMod val="75000"/>
                  </a:schemeClr>
                </a:solidFill>
                <a:latin typeface="Calibri Light" panose="020F0302020204030204" pitchFamily="34" charset="0"/>
              </a:rPr>
              <a:t>Action Disability Support </a:t>
            </a:r>
            <a:r>
              <a:rPr lang="en-US" sz="1800" b="1" dirty="0" smtClean="0">
                <a:solidFill>
                  <a:schemeClr val="accent3">
                    <a:lumMod val="75000"/>
                  </a:schemeClr>
                </a:solidFill>
                <a:latin typeface="Calibri Light" panose="020F0302020204030204" pitchFamily="34" charset="0"/>
              </a:rPr>
              <a:t>(PADS) – </a:t>
            </a:r>
            <a:r>
              <a:rPr lang="en-US" sz="1800" b="1" dirty="0" smtClean="0">
                <a:latin typeface="Calibri Light" panose="020F0302020204030204" pitchFamily="34" charset="0"/>
              </a:rPr>
              <a:t>Mike </a:t>
            </a:r>
            <a:r>
              <a:rPr lang="en-US" sz="1800" b="1" dirty="0" err="1" smtClean="0">
                <a:latin typeface="Calibri Light" panose="020F0302020204030204" pitchFamily="34" charset="0"/>
              </a:rPr>
              <a:t>Hoenig</a:t>
            </a:r>
            <a:endParaRPr lang="en-US" sz="1800" b="1" dirty="0">
              <a:latin typeface="Calibri Light" panose="020F0302020204030204" pitchFamily="34" charset="0"/>
            </a:endParaRPr>
          </a:p>
        </p:txBody>
      </p:sp>
      <p:sp>
        <p:nvSpPr>
          <p:cNvPr id="3" name="Rectangle 2"/>
          <p:cNvSpPr/>
          <p:nvPr/>
        </p:nvSpPr>
        <p:spPr>
          <a:xfrm>
            <a:off x="7601049" y="1863466"/>
            <a:ext cx="1608133" cy="369332"/>
          </a:xfrm>
          <a:prstGeom prst="rect">
            <a:avLst/>
          </a:prstGeom>
        </p:spPr>
        <p:txBody>
          <a:bodyPr wrap="none">
            <a:spAutoFit/>
          </a:bodyPr>
          <a:lstStyle/>
          <a:p>
            <a:r>
              <a:rPr lang="en-US" dirty="0">
                <a:solidFill>
                  <a:schemeClr val="accent3">
                    <a:lumMod val="75000"/>
                  </a:schemeClr>
                </a:solidFill>
              </a:rPr>
              <a:t>Mike </a:t>
            </a:r>
            <a:r>
              <a:rPr lang="en-US" dirty="0" err="1">
                <a:solidFill>
                  <a:schemeClr val="accent3">
                    <a:lumMod val="75000"/>
                  </a:schemeClr>
                </a:solidFill>
              </a:rPr>
              <a:t>Hoenig</a:t>
            </a:r>
            <a:endParaRPr lang="en-US" dirty="0"/>
          </a:p>
        </p:txBody>
      </p:sp>
      <p:pic>
        <p:nvPicPr>
          <p:cNvPr id="8"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327" y="5985163"/>
            <a:ext cx="1692849" cy="668483"/>
          </a:xfrm>
          <a:prstGeom prst="rect">
            <a:avLst/>
          </a:prstGeom>
        </p:spPr>
      </p:pic>
    </p:spTree>
    <p:extLst>
      <p:ext uri="{BB962C8B-B14F-4D97-AF65-F5344CB8AC3E}">
        <p14:creationId xmlns:p14="http://schemas.microsoft.com/office/powerpoint/2010/main" val="59085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0155" y="914711"/>
            <a:ext cx="3840480" cy="623144"/>
          </a:xfrm>
        </p:spPr>
        <p:txBody>
          <a:bodyPr>
            <a:normAutofit/>
          </a:bodyPr>
          <a:lstStyle/>
          <a:p>
            <a:r>
              <a:rPr lang="en-US" sz="3200" dirty="0" smtClean="0">
                <a:latin typeface="Calibri Light" panose="020F0302020204030204" pitchFamily="34" charset="0"/>
              </a:rPr>
              <a:t>What We Do</a:t>
            </a:r>
            <a:endParaRPr lang="en-US" sz="3200" dirty="0">
              <a:latin typeface="Calibri Light" panose="020F0302020204030204" pitchFamily="34" charset="0"/>
            </a:endParaRPr>
          </a:p>
        </p:txBody>
      </p:sp>
      <p:sp>
        <p:nvSpPr>
          <p:cNvPr id="4" name="Text Placeholder 3"/>
          <p:cNvSpPr>
            <a:spLocks noGrp="1"/>
          </p:cNvSpPr>
          <p:nvPr>
            <p:ph type="body" sz="half" idx="2"/>
          </p:nvPr>
        </p:nvSpPr>
        <p:spPr>
          <a:xfrm>
            <a:off x="7492891" y="2209800"/>
            <a:ext cx="3840480" cy="3514238"/>
          </a:xfrm>
        </p:spPr>
        <p:txBody>
          <a:bodyPr>
            <a:normAutofit/>
          </a:bodyPr>
          <a:lstStyle/>
          <a:p>
            <a:r>
              <a:rPr lang="en-US" sz="1700" dirty="0" smtClean="0">
                <a:latin typeface="Calibri" panose="020F0502020204030204" pitchFamily="34" charset="0"/>
              </a:rPr>
              <a:t>Host an annual ADA celebration with Cedar Rapids Kernels minor league baseball team.  </a:t>
            </a:r>
          </a:p>
          <a:p>
            <a:r>
              <a:rPr lang="en-US" sz="1700" dirty="0" smtClean="0">
                <a:latin typeface="Calibri" panose="020F0502020204030204" pitchFamily="34" charset="0"/>
              </a:rPr>
              <a:t>Work with Public Officials like the City Council and organizations like the Cedar Rapids Public Library on accessibility issues</a:t>
            </a:r>
          </a:p>
          <a:p>
            <a:r>
              <a:rPr lang="en-US" sz="1700" dirty="0" smtClean="0">
                <a:latin typeface="Calibri" panose="020F0502020204030204" pitchFamily="34" charset="0"/>
              </a:rPr>
              <a:t>Have FUN!!</a:t>
            </a:r>
            <a:endParaRPr lang="en-US" sz="1700" dirty="0">
              <a:latin typeface="Calibri" panose="020F0502020204030204" pitchFamily="34" charset="0"/>
            </a:endParaRPr>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883227" y="1080655"/>
            <a:ext cx="5844649" cy="441613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4087" y="5421087"/>
            <a:ext cx="934885" cy="1184104"/>
          </a:xfrm>
          <a:prstGeom prst="rect">
            <a:avLst/>
          </a:prstGeom>
        </p:spPr>
      </p:pic>
      <p:sp>
        <p:nvSpPr>
          <p:cNvPr id="6" name="Subtitle 2"/>
          <p:cNvSpPr txBox="1">
            <a:spLocks/>
          </p:cNvSpPr>
          <p:nvPr/>
        </p:nvSpPr>
        <p:spPr>
          <a:xfrm>
            <a:off x="5222175" y="6253813"/>
            <a:ext cx="6686797" cy="702756"/>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12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9pPr>
          </a:lstStyle>
          <a:p>
            <a:r>
              <a:rPr lang="en-US" sz="1800" b="1" dirty="0" smtClean="0">
                <a:solidFill>
                  <a:schemeClr val="accent3">
                    <a:lumMod val="75000"/>
                  </a:schemeClr>
                </a:solidFill>
                <a:latin typeface="Calibri Light" panose="020F0302020204030204" pitchFamily="34" charset="0"/>
              </a:rPr>
              <a:t>Building Peer Action </a:t>
            </a:r>
            <a:r>
              <a:rPr lang="en-US" sz="1800" b="1" dirty="0" smtClean="0">
                <a:solidFill>
                  <a:schemeClr val="accent3">
                    <a:lumMod val="75000"/>
                  </a:schemeClr>
                </a:solidFill>
                <a:latin typeface="Calibri Light" panose="020F0302020204030204" pitchFamily="34" charset="0"/>
              </a:rPr>
              <a:t>Disability Support </a:t>
            </a:r>
            <a:r>
              <a:rPr lang="en-US" sz="1800" b="1" dirty="0" smtClean="0">
                <a:solidFill>
                  <a:schemeClr val="accent3">
                    <a:lumMod val="75000"/>
                  </a:schemeClr>
                </a:solidFill>
                <a:latin typeface="Calibri Light" panose="020F0302020204030204" pitchFamily="34" charset="0"/>
              </a:rPr>
              <a:t>(PADS) – </a:t>
            </a:r>
            <a:r>
              <a:rPr lang="en-US" sz="1800" b="1" dirty="0" smtClean="0">
                <a:latin typeface="Calibri Light" panose="020F0302020204030204" pitchFamily="34" charset="0"/>
              </a:rPr>
              <a:t>Mike </a:t>
            </a:r>
            <a:r>
              <a:rPr lang="en-US" sz="1800" b="1" dirty="0" err="1" smtClean="0">
                <a:latin typeface="Calibri Light" panose="020F0302020204030204" pitchFamily="34" charset="0"/>
              </a:rPr>
              <a:t>Hoenig</a:t>
            </a:r>
            <a:endParaRPr lang="en-US" sz="1800" b="1" dirty="0">
              <a:latin typeface="Calibri Light" panose="020F0302020204030204" pitchFamily="34" charset="0"/>
            </a:endParaRPr>
          </a:p>
        </p:txBody>
      </p:sp>
      <p:sp>
        <p:nvSpPr>
          <p:cNvPr id="3" name="Rectangle 2"/>
          <p:cNvSpPr/>
          <p:nvPr/>
        </p:nvSpPr>
        <p:spPr>
          <a:xfrm>
            <a:off x="7492891" y="1643743"/>
            <a:ext cx="1608133" cy="369332"/>
          </a:xfrm>
          <a:prstGeom prst="rect">
            <a:avLst/>
          </a:prstGeom>
        </p:spPr>
        <p:txBody>
          <a:bodyPr wrap="none">
            <a:spAutoFit/>
          </a:bodyPr>
          <a:lstStyle/>
          <a:p>
            <a:r>
              <a:rPr lang="en-US" dirty="0">
                <a:solidFill>
                  <a:schemeClr val="accent3">
                    <a:lumMod val="75000"/>
                  </a:schemeClr>
                </a:solidFill>
              </a:rPr>
              <a:t>Mike </a:t>
            </a:r>
            <a:r>
              <a:rPr lang="en-US" dirty="0" err="1">
                <a:solidFill>
                  <a:schemeClr val="accent3">
                    <a:lumMod val="75000"/>
                  </a:schemeClr>
                </a:solidFill>
              </a:rPr>
              <a:t>Hoenig</a:t>
            </a:r>
            <a:endParaRPr lang="en-US" dirty="0"/>
          </a:p>
        </p:txBody>
      </p:sp>
      <p:pic>
        <p:nvPicPr>
          <p:cNvPr id="8"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327" y="5985163"/>
            <a:ext cx="1692849" cy="668483"/>
          </a:xfrm>
          <a:prstGeom prst="rect">
            <a:avLst/>
          </a:prstGeom>
        </p:spPr>
      </p:pic>
    </p:spTree>
    <p:extLst>
      <p:ext uri="{BB962C8B-B14F-4D97-AF65-F5344CB8AC3E}">
        <p14:creationId xmlns:p14="http://schemas.microsoft.com/office/powerpoint/2010/main" val="99452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Calibri Light" panose="020F0302020204030204" pitchFamily="34" charset="0"/>
              </a:rPr>
              <a:t>History of Disability and Aging Advocacy in Iowa</a:t>
            </a:r>
            <a:endParaRPr lang="en-US" dirty="0">
              <a:latin typeface="Calibri Light" panose="020F0302020204030204" pitchFamily="34" charset="0"/>
            </a:endParaRPr>
          </a:p>
        </p:txBody>
      </p:sp>
      <p:sp>
        <p:nvSpPr>
          <p:cNvPr id="3" name="Subtitle 2"/>
          <p:cNvSpPr>
            <a:spLocks noGrp="1"/>
          </p:cNvSpPr>
          <p:nvPr>
            <p:ph type="subTitle" idx="1"/>
          </p:nvPr>
        </p:nvSpPr>
        <p:spPr/>
        <p:txBody>
          <a:bodyPr/>
          <a:lstStyle/>
          <a:p>
            <a:r>
              <a:rPr lang="en-US" dirty="0" smtClean="0"/>
              <a:t>“Where the Rubber Hits the Cornfield!”</a:t>
            </a:r>
            <a:endParaRPr lang="en-US" dirty="0"/>
          </a:p>
        </p:txBody>
      </p:sp>
      <p:sp>
        <p:nvSpPr>
          <p:cNvPr id="4" name="Subtitle 2"/>
          <p:cNvSpPr txBox="1">
            <a:spLocks/>
          </p:cNvSpPr>
          <p:nvPr/>
        </p:nvSpPr>
        <p:spPr>
          <a:xfrm>
            <a:off x="1176047" y="6047508"/>
            <a:ext cx="11282654" cy="91440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12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9pPr>
          </a:lstStyle>
          <a:p>
            <a:r>
              <a:rPr lang="en-US" b="1" dirty="0" smtClean="0">
                <a:solidFill>
                  <a:schemeClr val="bg1"/>
                </a:solidFill>
                <a:latin typeface="Calibri Light" panose="020F0302020204030204" pitchFamily="34" charset="0"/>
              </a:rPr>
              <a:t>People First of North Iowa – </a:t>
            </a:r>
            <a:r>
              <a:rPr lang="en-US" b="1" dirty="0" smtClean="0">
                <a:latin typeface="Calibri Light" panose="020F0302020204030204" pitchFamily="34" charset="0"/>
              </a:rPr>
              <a:t>Jeremy Beavers </a:t>
            </a:r>
            <a:endParaRPr lang="en-US" b="1" dirty="0">
              <a:latin typeface="Calibri Light" panose="020F0302020204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 y="5556418"/>
            <a:ext cx="709353" cy="982181"/>
          </a:xfrm>
          <a:prstGeom prst="rect">
            <a:avLst/>
          </a:prstGeom>
        </p:spPr>
      </p:pic>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8626" y="228273"/>
            <a:ext cx="2114695" cy="835064"/>
          </a:xfrm>
          <a:prstGeom prst="rect">
            <a:avLst/>
          </a:prstGeom>
        </p:spPr>
      </p:pic>
    </p:spTree>
    <p:extLst>
      <p:ext uri="{BB962C8B-B14F-4D97-AF65-F5344CB8AC3E}">
        <p14:creationId xmlns:p14="http://schemas.microsoft.com/office/powerpoint/2010/main" val="3665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309255"/>
          </a:xfrm>
        </p:spPr>
        <p:txBody>
          <a:bodyPr/>
          <a:lstStyle/>
          <a:p>
            <a:r>
              <a:rPr lang="en-US" dirty="0" smtClean="0">
                <a:latin typeface="Calibri Light" panose="020F0302020204030204" pitchFamily="34" charset="0"/>
              </a:rPr>
              <a:t>Jeremy Beavers</a:t>
            </a:r>
            <a:endParaRPr lang="en-US" dirty="0">
              <a:latin typeface="Calibri Light" panose="020F0302020204030204" pitchFamily="34" charset="0"/>
            </a:endParaRPr>
          </a:p>
        </p:txBody>
      </p:sp>
      <p:sp>
        <p:nvSpPr>
          <p:cNvPr id="3" name="Text Placeholder 2"/>
          <p:cNvSpPr>
            <a:spLocks noGrp="1"/>
          </p:cNvSpPr>
          <p:nvPr>
            <p:ph type="body" idx="1"/>
          </p:nvPr>
        </p:nvSpPr>
        <p:spPr>
          <a:xfrm>
            <a:off x="4265610" y="3252355"/>
            <a:ext cx="6858002" cy="1932709"/>
          </a:xfrm>
        </p:spPr>
        <p:txBody>
          <a:bodyPr>
            <a:normAutofit fontScale="92500" lnSpcReduction="10000"/>
          </a:bodyPr>
          <a:lstStyle/>
          <a:p>
            <a:r>
              <a:rPr lang="en-US" dirty="0" smtClean="0"/>
              <a:t>About Jeremy</a:t>
            </a:r>
          </a:p>
          <a:p>
            <a:pPr marL="342900" indent="-342900">
              <a:buFont typeface="Arial" panose="020B0604020202020204" pitchFamily="34" charset="0"/>
              <a:buChar char="•"/>
            </a:pPr>
            <a:r>
              <a:rPr lang="en-US" dirty="0" smtClean="0">
                <a:latin typeface="Calibri Light" panose="020F0302020204030204" pitchFamily="34" charset="0"/>
              </a:rPr>
              <a:t>He is the President of the Arc of North Central Iowa, member of </a:t>
            </a:r>
            <a:r>
              <a:rPr lang="en-US" dirty="0" smtClean="0">
                <a:latin typeface="Calibri Light" panose="020F0302020204030204" pitchFamily="34" charset="0"/>
              </a:rPr>
              <a:t>People </a:t>
            </a:r>
            <a:r>
              <a:rPr lang="en-US" dirty="0" smtClean="0">
                <a:latin typeface="Calibri Light" panose="020F0302020204030204" pitchFamily="34" charset="0"/>
              </a:rPr>
              <a:t>First, employed at </a:t>
            </a:r>
            <a:r>
              <a:rPr lang="en-US" dirty="0" err="1" smtClean="0">
                <a:latin typeface="Calibri Light" panose="020F0302020204030204" pitchFamily="34" charset="0"/>
              </a:rPr>
              <a:t>HyVee</a:t>
            </a:r>
            <a:r>
              <a:rPr lang="en-US" dirty="0" smtClean="0">
                <a:latin typeface="Calibri Light" panose="020F0302020204030204" pitchFamily="34" charset="0"/>
              </a:rPr>
              <a:t>, graduated from Mason City High School, &amp; has an associates of arts degree from Northern Iowa Area Community College.  </a:t>
            </a:r>
            <a:endParaRPr lang="en-US" dirty="0">
              <a:latin typeface="Calibri Light" panose="020F0302020204030204" pitchFamily="34" charset="0"/>
            </a:endParaRPr>
          </a:p>
          <a:p>
            <a:pPr marL="342900" indent="-342900">
              <a:buFont typeface="Arial" panose="020B0604020202020204" pitchFamily="34" charset="0"/>
              <a:buChar char="•"/>
            </a:pPr>
            <a:endParaRPr lang="en-US" dirty="0" smtClean="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3297" y="1028700"/>
            <a:ext cx="1696027" cy="2348346"/>
          </a:xfrm>
          <a:prstGeom prst="rect">
            <a:avLst/>
          </a:prstGeom>
        </p:spPr>
      </p:pic>
    </p:spTree>
    <p:extLst>
      <p:ext uri="{BB962C8B-B14F-4D97-AF65-F5344CB8AC3E}">
        <p14:creationId xmlns:p14="http://schemas.microsoft.com/office/powerpoint/2010/main" val="2757951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Light" panose="020F0302020204030204" pitchFamily="34" charset="0"/>
              </a:rPr>
              <a:t>People First </a:t>
            </a:r>
            <a:r>
              <a:rPr lang="en-US" b="1" dirty="0" smtClean="0">
                <a:latin typeface="Calibri Light" panose="020F0302020204030204" pitchFamily="34" charset="0"/>
              </a:rPr>
              <a:t>of </a:t>
            </a:r>
            <a:r>
              <a:rPr lang="en-US" b="1" dirty="0" smtClean="0">
                <a:latin typeface="Calibri Light" panose="020F0302020204030204" pitchFamily="34" charset="0"/>
              </a:rPr>
              <a:t>North </a:t>
            </a:r>
            <a:r>
              <a:rPr lang="en-US" b="1" dirty="0" smtClean="0">
                <a:latin typeface="Calibri Light" panose="020F0302020204030204" pitchFamily="34" charset="0"/>
              </a:rPr>
              <a:t>Iowa</a:t>
            </a:r>
            <a:endParaRPr lang="en-US" b="1" dirty="0">
              <a:latin typeface="Calibri Light" panose="020F0302020204030204" pitchFamily="34" charset="0"/>
            </a:endParaRPr>
          </a:p>
        </p:txBody>
      </p:sp>
      <p:sp>
        <p:nvSpPr>
          <p:cNvPr id="4" name="Text Placeholder 3"/>
          <p:cNvSpPr>
            <a:spLocks noGrp="1"/>
          </p:cNvSpPr>
          <p:nvPr>
            <p:ph type="body" sz="half" idx="2"/>
          </p:nvPr>
        </p:nvSpPr>
        <p:spPr/>
        <p:txBody>
          <a:bodyPr/>
          <a:lstStyle/>
          <a:p>
            <a:r>
              <a:rPr lang="en-US" dirty="0" smtClean="0"/>
              <a:t>Presented by Jeremy Beavers</a:t>
            </a:r>
            <a:br>
              <a:rPr lang="en-US" dirty="0" smtClean="0"/>
            </a:br>
            <a:endParaRPr lang="en-US" dirty="0"/>
          </a:p>
        </p:txBody>
      </p:sp>
      <p:sp>
        <p:nvSpPr>
          <p:cNvPr id="3" name="Picture Placeholder 2"/>
          <p:cNvSpPr>
            <a:spLocks noGrp="1"/>
          </p:cNvSpPr>
          <p:nvPr>
            <p:ph type="pic" idx="1"/>
          </p:nvPr>
        </p:nvSpPr>
        <p:spPr/>
      </p:sp>
      <p:pic>
        <p:nvPicPr>
          <p:cNvPr id="6" name="qnjjJvVH_g0"/>
          <p:cNvPicPr>
            <a:picLocks noRot="1" noChangeAspect="1"/>
          </p:cNvPicPr>
          <p:nvPr>
            <a:videoFile r:link="rId1"/>
          </p:nvPr>
        </p:nvPicPr>
        <p:blipFill>
          <a:blip r:embed="rId3"/>
          <a:stretch>
            <a:fillRect/>
          </a:stretch>
        </p:blipFill>
        <p:spPr>
          <a:xfrm>
            <a:off x="883832" y="1031195"/>
            <a:ext cx="5849162" cy="4504047"/>
          </a:xfrm>
          <a:prstGeom prst="rect">
            <a:avLst/>
          </a:prstGeom>
        </p:spPr>
      </p:pic>
      <p:sp>
        <p:nvSpPr>
          <p:cNvPr id="7" name="Subtitle 2"/>
          <p:cNvSpPr txBox="1">
            <a:spLocks/>
          </p:cNvSpPr>
          <p:nvPr/>
        </p:nvSpPr>
        <p:spPr>
          <a:xfrm>
            <a:off x="6891048" y="6276108"/>
            <a:ext cx="5604166" cy="91440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12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9pPr>
          </a:lstStyle>
          <a:p>
            <a:r>
              <a:rPr lang="en-US" sz="1800" b="1" dirty="0" smtClean="0">
                <a:solidFill>
                  <a:schemeClr val="accent3">
                    <a:lumMod val="75000"/>
                  </a:schemeClr>
                </a:solidFill>
                <a:latin typeface="Calibri Light" panose="020F0302020204030204" pitchFamily="34" charset="0"/>
              </a:rPr>
              <a:t>People First of North Iowa – </a:t>
            </a:r>
            <a:r>
              <a:rPr lang="en-US" sz="1800" b="1" dirty="0" smtClean="0">
                <a:latin typeface="Calibri Light" panose="020F0302020204030204" pitchFamily="34" charset="0"/>
              </a:rPr>
              <a:t>Jeremy Beavers </a:t>
            </a:r>
            <a:endParaRPr lang="en-US" sz="1800" b="1" dirty="0">
              <a:latin typeface="Calibri Light" panose="020F030202020403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6283" y="5603195"/>
            <a:ext cx="709353" cy="982181"/>
          </a:xfrm>
          <a:prstGeom prst="rect">
            <a:avLst/>
          </a:prstGeom>
        </p:spPr>
      </p:pic>
      <p:pic>
        <p:nvPicPr>
          <p:cNvPr id="9" name="Content Placeholder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327" y="5985163"/>
            <a:ext cx="1692849" cy="668483"/>
          </a:xfrm>
          <a:prstGeom prst="rect">
            <a:avLst/>
          </a:prstGeom>
        </p:spPr>
      </p:pic>
      <p:sp>
        <p:nvSpPr>
          <p:cNvPr id="10" name="Rectangle 9"/>
          <p:cNvSpPr/>
          <p:nvPr/>
        </p:nvSpPr>
        <p:spPr>
          <a:xfrm>
            <a:off x="2192691" y="434771"/>
            <a:ext cx="3016980" cy="369332"/>
          </a:xfrm>
          <a:prstGeom prst="rect">
            <a:avLst/>
          </a:prstGeom>
        </p:spPr>
        <p:txBody>
          <a:bodyPr wrap="none">
            <a:spAutoFit/>
          </a:bodyPr>
          <a:lstStyle/>
          <a:p>
            <a:r>
              <a:rPr lang="en-US" b="1" dirty="0" smtClean="0">
                <a:solidFill>
                  <a:schemeClr val="accent3">
                    <a:lumMod val="75000"/>
                  </a:schemeClr>
                </a:solidFill>
                <a:latin typeface="Calibri Light" panose="020F0302020204030204" pitchFamily="34" charset="0"/>
              </a:rPr>
              <a:t>PLAY VIDEO – </a:t>
            </a:r>
            <a:r>
              <a:rPr lang="en-US" b="1" dirty="0" smtClean="0">
                <a:latin typeface="Calibri Light" panose="020F0302020204030204" pitchFamily="34" charset="0"/>
              </a:rPr>
              <a:t>JEREMY BEAVERS</a:t>
            </a:r>
            <a:endParaRPr lang="en-US" b="1"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val="37329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smtClean="0">
                <a:latin typeface="Calibri Light" panose="020F0302020204030204" pitchFamily="34" charset="0"/>
              </a:rPr>
              <a:t>Where the Rubber Hits the Cornfield</a:t>
            </a:r>
            <a:endParaRPr b="1" dirty="0">
              <a:latin typeface="Calibri Light" panose="020F0302020204030204" pitchFamily="34" charset="0"/>
            </a:endParaRPr>
          </a:p>
        </p:txBody>
      </p:sp>
      <p:sp>
        <p:nvSpPr>
          <p:cNvPr id="14" name="Content Placeholder 13"/>
          <p:cNvSpPr>
            <a:spLocks noGrp="1"/>
          </p:cNvSpPr>
          <p:nvPr>
            <p:ph idx="1"/>
          </p:nvPr>
        </p:nvSpPr>
        <p:spPr/>
        <p:txBody>
          <a:bodyPr>
            <a:normAutofit fontScale="92500" lnSpcReduction="10000"/>
          </a:bodyPr>
          <a:lstStyle/>
          <a:p>
            <a:r>
              <a:rPr lang="en-US" dirty="0" smtClean="0"/>
              <a:t>Presenters</a:t>
            </a:r>
            <a:endParaRPr lang="en-US" dirty="0" smtClean="0"/>
          </a:p>
          <a:p>
            <a:pPr lvl="1"/>
            <a:r>
              <a:rPr lang="en-US" b="1" dirty="0">
                <a:solidFill>
                  <a:schemeClr val="accent3">
                    <a:lumMod val="75000"/>
                  </a:schemeClr>
                </a:solidFill>
              </a:rPr>
              <a:t>Dawn Francis </a:t>
            </a:r>
            <a:r>
              <a:rPr lang="en-US" dirty="0">
                <a:solidFill>
                  <a:schemeClr val="accent3">
                    <a:lumMod val="75000"/>
                  </a:schemeClr>
                </a:solidFill>
              </a:rPr>
              <a:t>– Iowa Statewide Independent Living </a:t>
            </a:r>
            <a:r>
              <a:rPr lang="en-US" dirty="0" smtClean="0">
                <a:solidFill>
                  <a:schemeClr val="accent3">
                    <a:lumMod val="75000"/>
                  </a:schemeClr>
                </a:solidFill>
              </a:rPr>
              <a:t>Council</a:t>
            </a:r>
            <a:endParaRPr lang="en-US" b="1" dirty="0" smtClean="0">
              <a:solidFill>
                <a:schemeClr val="accent3">
                  <a:lumMod val="75000"/>
                </a:schemeClr>
              </a:solidFill>
            </a:endParaRPr>
          </a:p>
          <a:p>
            <a:pPr lvl="1"/>
            <a:r>
              <a:rPr lang="en-US" b="1" dirty="0" smtClean="0">
                <a:solidFill>
                  <a:schemeClr val="accent3">
                    <a:lumMod val="75000"/>
                  </a:schemeClr>
                </a:solidFill>
              </a:rPr>
              <a:t>Mia </a:t>
            </a:r>
            <a:r>
              <a:rPr lang="en-US" b="1" dirty="0" smtClean="0">
                <a:solidFill>
                  <a:schemeClr val="accent3">
                    <a:lumMod val="75000"/>
                  </a:schemeClr>
                </a:solidFill>
              </a:rPr>
              <a:t>Peterson </a:t>
            </a:r>
            <a:r>
              <a:rPr lang="en-US" dirty="0" smtClean="0">
                <a:solidFill>
                  <a:schemeClr val="accent3">
                    <a:lumMod val="75000"/>
                  </a:schemeClr>
                </a:solidFill>
              </a:rPr>
              <a:t>– National </a:t>
            </a:r>
            <a:r>
              <a:rPr lang="en-US" dirty="0" smtClean="0">
                <a:solidFill>
                  <a:schemeClr val="accent3">
                    <a:lumMod val="75000"/>
                  </a:schemeClr>
                </a:solidFill>
              </a:rPr>
              <a:t>Self Advocate</a:t>
            </a:r>
          </a:p>
          <a:p>
            <a:pPr lvl="1"/>
            <a:r>
              <a:rPr lang="en-US" b="1" dirty="0" smtClean="0">
                <a:solidFill>
                  <a:schemeClr val="accent3">
                    <a:lumMod val="75000"/>
                  </a:schemeClr>
                </a:solidFill>
              </a:rPr>
              <a:t>Mike </a:t>
            </a:r>
            <a:r>
              <a:rPr lang="en-US" b="1" dirty="0" err="1" smtClean="0">
                <a:solidFill>
                  <a:schemeClr val="accent3">
                    <a:lumMod val="75000"/>
                  </a:schemeClr>
                </a:solidFill>
              </a:rPr>
              <a:t>Hoenig</a:t>
            </a:r>
            <a:r>
              <a:rPr lang="en-US" dirty="0" smtClean="0">
                <a:solidFill>
                  <a:schemeClr val="accent3">
                    <a:lumMod val="75000"/>
                  </a:schemeClr>
                </a:solidFill>
              </a:rPr>
              <a:t>– </a:t>
            </a:r>
            <a:r>
              <a:rPr lang="en-US" dirty="0" smtClean="0">
                <a:solidFill>
                  <a:schemeClr val="accent3">
                    <a:lumMod val="75000"/>
                  </a:schemeClr>
                </a:solidFill>
              </a:rPr>
              <a:t>Peer Action Disability Support (PADS)</a:t>
            </a:r>
          </a:p>
          <a:p>
            <a:pPr lvl="1"/>
            <a:r>
              <a:rPr lang="en-US" b="1" dirty="0" smtClean="0">
                <a:solidFill>
                  <a:schemeClr val="accent3">
                    <a:lumMod val="75000"/>
                  </a:schemeClr>
                </a:solidFill>
              </a:rPr>
              <a:t>Jeremy Beavers </a:t>
            </a:r>
            <a:r>
              <a:rPr lang="en-US" dirty="0" smtClean="0">
                <a:solidFill>
                  <a:schemeClr val="accent3">
                    <a:lumMod val="75000"/>
                  </a:schemeClr>
                </a:solidFill>
              </a:rPr>
              <a:t>– People First of North Iowa</a:t>
            </a:r>
          </a:p>
          <a:p>
            <a:pPr lvl="1"/>
            <a:r>
              <a:rPr lang="en-US" b="1" dirty="0" smtClean="0">
                <a:solidFill>
                  <a:schemeClr val="accent3">
                    <a:lumMod val="75000"/>
                  </a:schemeClr>
                </a:solidFill>
              </a:rPr>
              <a:t>Gary </a:t>
            </a:r>
            <a:r>
              <a:rPr lang="en-US" b="1" dirty="0" smtClean="0">
                <a:solidFill>
                  <a:schemeClr val="accent3">
                    <a:lumMod val="75000"/>
                  </a:schemeClr>
                </a:solidFill>
              </a:rPr>
              <a:t>McDermott </a:t>
            </a:r>
            <a:r>
              <a:rPr lang="en-US" dirty="0" smtClean="0">
                <a:solidFill>
                  <a:schemeClr val="accent3">
                    <a:lumMod val="75000"/>
                  </a:schemeClr>
                </a:solidFill>
              </a:rPr>
              <a:t>– Disability and Veterans Advocate</a:t>
            </a:r>
          </a:p>
          <a:p>
            <a:pPr lvl="1"/>
            <a:r>
              <a:rPr lang="en-US" b="1" dirty="0" smtClean="0">
                <a:solidFill>
                  <a:schemeClr val="accent3">
                    <a:lumMod val="75000"/>
                  </a:schemeClr>
                </a:solidFill>
              </a:rPr>
              <a:t>Don Dew</a:t>
            </a:r>
            <a:r>
              <a:rPr lang="en-US" dirty="0" smtClean="0">
                <a:solidFill>
                  <a:schemeClr val="accent3">
                    <a:lumMod val="75000"/>
                  </a:schemeClr>
                </a:solidFill>
              </a:rPr>
              <a:t>- Disabilities Resource Center of </a:t>
            </a:r>
            <a:r>
              <a:rPr lang="en-US" dirty="0" err="1" smtClean="0">
                <a:solidFill>
                  <a:schemeClr val="accent3">
                    <a:lumMod val="75000"/>
                  </a:schemeClr>
                </a:solidFill>
              </a:rPr>
              <a:t>Siouxland</a:t>
            </a:r>
            <a:endParaRPr lang="en-US" dirty="0" smtClean="0">
              <a:solidFill>
                <a:schemeClr val="accent3">
                  <a:lumMod val="75000"/>
                </a:schemeClr>
              </a:solidFill>
            </a:endParaRPr>
          </a:p>
          <a:p>
            <a:pPr lvl="1"/>
            <a:r>
              <a:rPr lang="en-US" b="1" dirty="0" smtClean="0">
                <a:solidFill>
                  <a:schemeClr val="accent3">
                    <a:lumMod val="75000"/>
                  </a:schemeClr>
                </a:solidFill>
              </a:rPr>
              <a:t>Jim Cushing  </a:t>
            </a:r>
            <a:r>
              <a:rPr lang="en-US" dirty="0" smtClean="0">
                <a:solidFill>
                  <a:schemeClr val="accent3">
                    <a:lumMod val="75000"/>
                  </a:schemeClr>
                </a:solidFill>
              </a:rPr>
              <a:t>- Iowa Aging </a:t>
            </a:r>
            <a:r>
              <a:rPr lang="en-US" dirty="0" smtClean="0">
                <a:solidFill>
                  <a:schemeClr val="accent3">
                    <a:lumMod val="75000"/>
                  </a:schemeClr>
                </a:solidFill>
              </a:rPr>
              <a:t>Network</a:t>
            </a:r>
            <a:endParaRPr lang="en-US" dirty="0">
              <a:solidFill>
                <a:schemeClr val="accent3">
                  <a:lumMod val="75000"/>
                </a:schemeClr>
              </a:solidFill>
            </a:endParaRPr>
          </a:p>
          <a:p>
            <a:pPr marL="64008" indent="0">
              <a:buNone/>
            </a:pPr>
            <a:r>
              <a:rPr lang="en-US" sz="2100" dirty="0" smtClean="0">
                <a:solidFill>
                  <a:schemeClr val="tx1">
                    <a:lumMod val="75000"/>
                  </a:schemeClr>
                </a:solidFill>
              </a:rPr>
              <a:t>Special </a:t>
            </a:r>
            <a:r>
              <a:rPr lang="en-US" sz="2100" dirty="0">
                <a:solidFill>
                  <a:schemeClr val="tx1">
                    <a:lumMod val="75000"/>
                  </a:schemeClr>
                </a:solidFill>
              </a:rPr>
              <a:t>thanks to Greg </a:t>
            </a:r>
            <a:r>
              <a:rPr lang="en-US" sz="2100" dirty="0" err="1">
                <a:solidFill>
                  <a:schemeClr val="tx1">
                    <a:lumMod val="75000"/>
                  </a:schemeClr>
                </a:solidFill>
              </a:rPr>
              <a:t>Fier</a:t>
            </a:r>
            <a:r>
              <a:rPr lang="en-US" sz="2100" dirty="0">
                <a:solidFill>
                  <a:schemeClr val="tx1">
                    <a:lumMod val="75000"/>
                  </a:schemeClr>
                </a:solidFill>
              </a:rPr>
              <a:t> &amp; Doug Cunningham for putting the presentation together.  </a:t>
            </a:r>
          </a:p>
          <a:p>
            <a:pPr marL="457200" lvl="1" indent="0">
              <a:buNone/>
            </a:pPr>
            <a:endParaRPr dirty="0">
              <a:solidFill>
                <a:schemeClr val="accent3">
                  <a:lumMod val="75000"/>
                </a:schemeClr>
              </a:solidFill>
            </a:endParaRPr>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8626" y="228273"/>
            <a:ext cx="2114695" cy="835064"/>
          </a:xfrm>
          <a:prstGeom prst="rect">
            <a:avLst/>
          </a:prstGeom>
        </p:spPr>
      </p:pic>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Calibri Light" panose="020F0302020204030204" pitchFamily="34" charset="0"/>
              </a:rPr>
              <a:t>History of Disability and Aging Advocacy in Iowa</a:t>
            </a:r>
            <a:endParaRPr lang="en-US" dirty="0">
              <a:latin typeface="Calibri Light" panose="020F0302020204030204" pitchFamily="34" charset="0"/>
            </a:endParaRPr>
          </a:p>
        </p:txBody>
      </p:sp>
      <p:sp>
        <p:nvSpPr>
          <p:cNvPr id="3" name="Subtitle 2"/>
          <p:cNvSpPr>
            <a:spLocks noGrp="1"/>
          </p:cNvSpPr>
          <p:nvPr>
            <p:ph type="subTitle" idx="1"/>
          </p:nvPr>
        </p:nvSpPr>
        <p:spPr/>
        <p:txBody>
          <a:bodyPr/>
          <a:lstStyle/>
          <a:p>
            <a:r>
              <a:rPr lang="en-US" dirty="0" smtClean="0"/>
              <a:t>“Where the Rubber Hits the Cornfield!”</a:t>
            </a:r>
            <a:endParaRPr lang="en-US" dirty="0"/>
          </a:p>
        </p:txBody>
      </p:sp>
      <p:sp>
        <p:nvSpPr>
          <p:cNvPr id="4" name="Subtitle 2"/>
          <p:cNvSpPr txBox="1">
            <a:spLocks/>
          </p:cNvSpPr>
          <p:nvPr/>
        </p:nvSpPr>
        <p:spPr>
          <a:xfrm>
            <a:off x="1489258" y="6034111"/>
            <a:ext cx="11282654" cy="91440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12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9pPr>
          </a:lstStyle>
          <a:p>
            <a:r>
              <a:rPr lang="en-US" sz="1800" b="1" dirty="0" smtClean="0">
                <a:solidFill>
                  <a:schemeClr val="bg1"/>
                </a:solidFill>
                <a:latin typeface="Calibri Light" panose="020F0302020204030204" pitchFamily="34" charset="0"/>
              </a:rPr>
              <a:t>The </a:t>
            </a:r>
            <a:r>
              <a:rPr lang="en-US" sz="1800" b="1" dirty="0" smtClean="0">
                <a:solidFill>
                  <a:schemeClr val="bg1"/>
                </a:solidFill>
                <a:latin typeface="Calibri Light" panose="020F0302020204030204" pitchFamily="34" charset="0"/>
              </a:rPr>
              <a:t>Iowa Centers for Independent Living – </a:t>
            </a:r>
            <a:r>
              <a:rPr lang="en-US" sz="1800" b="1" dirty="0" smtClean="0">
                <a:latin typeface="Calibri Light" panose="020F0302020204030204" pitchFamily="34" charset="0"/>
              </a:rPr>
              <a:t>Dawn Francis</a:t>
            </a:r>
            <a:endParaRPr lang="en-US" sz="1800" b="1" dirty="0">
              <a:latin typeface="Calibri Light" panose="020F0302020204030204" pitchFamily="34" charset="0"/>
            </a:endParaRPr>
          </a:p>
        </p:txBody>
      </p:sp>
      <p:pic>
        <p:nvPicPr>
          <p:cNvPr id="5" name="Picture 4" descr="Dawn Pi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114" y="5535843"/>
            <a:ext cx="957942" cy="955468"/>
          </a:xfrm>
          <a:prstGeom prst="rect">
            <a:avLst/>
          </a:prstGeom>
          <a:noFill/>
          <a:ln>
            <a:noFill/>
          </a:ln>
        </p:spPr>
      </p:pic>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8626" y="228273"/>
            <a:ext cx="2114695" cy="835064"/>
          </a:xfrm>
          <a:prstGeom prst="rect">
            <a:avLst/>
          </a:prstGeom>
        </p:spPr>
      </p:pic>
    </p:spTree>
    <p:extLst>
      <p:ext uri="{BB962C8B-B14F-4D97-AF65-F5344CB8AC3E}">
        <p14:creationId xmlns:p14="http://schemas.microsoft.com/office/powerpoint/2010/main" val="223765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Light" panose="020F0302020204030204" pitchFamily="34" charset="0"/>
              </a:rPr>
              <a:t>Centers for Independent Living</a:t>
            </a:r>
            <a:r>
              <a:rPr lang="en-US" dirty="0" smtClean="0">
                <a:latin typeface="Calibri Light" panose="020F0302020204030204" pitchFamily="34" charset="0"/>
              </a:rPr>
              <a:t/>
            </a:r>
            <a:br>
              <a:rPr lang="en-US" dirty="0" smtClean="0">
                <a:latin typeface="Calibri Light" panose="020F0302020204030204" pitchFamily="34" charset="0"/>
              </a:rPr>
            </a:br>
            <a:r>
              <a:rPr lang="en-US" sz="2400" dirty="0" smtClean="0">
                <a:solidFill>
                  <a:schemeClr val="accent3">
                    <a:lumMod val="75000"/>
                  </a:schemeClr>
                </a:solidFill>
              </a:rPr>
              <a:t>State Funding in Iowa</a:t>
            </a:r>
            <a:endParaRPr lang="en-US" sz="2400" dirty="0">
              <a:solidFill>
                <a:schemeClr val="accent3">
                  <a:lumMod val="75000"/>
                </a:schemeClr>
              </a:solidFill>
            </a:endParaRPr>
          </a:p>
        </p:txBody>
      </p:sp>
      <p:sp>
        <p:nvSpPr>
          <p:cNvPr id="3" name="Content Placeholder 2"/>
          <p:cNvSpPr>
            <a:spLocks noGrp="1"/>
          </p:cNvSpPr>
          <p:nvPr>
            <p:ph sz="half" idx="1"/>
          </p:nvPr>
        </p:nvSpPr>
        <p:spPr>
          <a:xfrm>
            <a:off x="1065212" y="1825625"/>
            <a:ext cx="9793288" cy="4187952"/>
          </a:xfrm>
        </p:spPr>
        <p:txBody>
          <a:bodyPr>
            <a:normAutofit fontScale="70000" lnSpcReduction="20000"/>
          </a:bodyPr>
          <a:lstStyle/>
          <a:p>
            <a:pPr marL="0" indent="0">
              <a:buNone/>
            </a:pPr>
            <a:r>
              <a:rPr lang="en-US" dirty="0">
                <a:latin typeface="Calibri" panose="020F0502020204030204" pitchFamily="34" charset="0"/>
              </a:rPr>
              <a:t>In 2008, the SILC ED was having a conversation regarding going </a:t>
            </a:r>
            <a:r>
              <a:rPr lang="en-US" dirty="0" smtClean="0">
                <a:latin typeface="Calibri" panose="020F0502020204030204" pitchFamily="34" charset="0"/>
              </a:rPr>
              <a:t>after</a:t>
            </a:r>
            <a:br>
              <a:rPr lang="en-US" dirty="0" smtClean="0">
                <a:latin typeface="Calibri" panose="020F0502020204030204" pitchFamily="34" charset="0"/>
              </a:rPr>
            </a:br>
            <a:r>
              <a:rPr lang="en-US" dirty="0" smtClean="0">
                <a:latin typeface="Calibri" panose="020F0502020204030204" pitchFamily="34" charset="0"/>
              </a:rPr>
              <a:t>State </a:t>
            </a:r>
            <a:r>
              <a:rPr lang="en-US" dirty="0">
                <a:latin typeface="Calibri" panose="020F0502020204030204" pitchFamily="34" charset="0"/>
              </a:rPr>
              <a:t>funding for the Iowa Centers for Independent Living (CILs) with </a:t>
            </a:r>
            <a:r>
              <a:rPr lang="en-US" dirty="0" smtClean="0">
                <a:latin typeface="Calibri" panose="020F0502020204030204" pitchFamily="34" charset="0"/>
              </a:rPr>
              <a:t/>
            </a:r>
            <a:br>
              <a:rPr lang="en-US" dirty="0" smtClean="0">
                <a:latin typeface="Calibri" panose="020F0502020204030204" pitchFamily="34" charset="0"/>
              </a:rPr>
            </a:br>
            <a:r>
              <a:rPr lang="en-US" dirty="0" smtClean="0">
                <a:latin typeface="Calibri" panose="020F0502020204030204" pitchFamily="34" charset="0"/>
              </a:rPr>
              <a:t>Cherie </a:t>
            </a:r>
            <a:r>
              <a:rPr lang="en-US" dirty="0">
                <a:latin typeface="Calibri" panose="020F0502020204030204" pitchFamily="34" charset="0"/>
              </a:rPr>
              <a:t>Clark, an outstanding Iowa Disability Rights Advocate from Cedar Rapids.  Cherie had a great relationship with Senator Bob </a:t>
            </a:r>
            <a:r>
              <a:rPr lang="en-US" dirty="0" err="1">
                <a:latin typeface="Calibri" panose="020F0502020204030204" pitchFamily="34" charset="0"/>
              </a:rPr>
              <a:t>Dvorsky</a:t>
            </a:r>
            <a:r>
              <a:rPr lang="en-US" dirty="0">
                <a:latin typeface="Calibri" panose="020F0502020204030204" pitchFamily="34" charset="0"/>
              </a:rPr>
              <a:t>, who represented the area where Cherie lives, and he was also Chair of the Senate Appropriations Committee.  </a:t>
            </a:r>
            <a:r>
              <a:rPr lang="en-US" dirty="0" smtClean="0">
                <a:latin typeface="Calibri" panose="020F0502020204030204" pitchFamily="34" charset="0"/>
              </a:rPr>
              <a:t>Cherie </a:t>
            </a:r>
            <a:r>
              <a:rPr lang="en-US" dirty="0">
                <a:latin typeface="Calibri" panose="020F0502020204030204" pitchFamily="34" charset="0"/>
              </a:rPr>
              <a:t>stated she would talk with him about getting State funding for the CILs</a:t>
            </a:r>
            <a:r>
              <a:rPr lang="en-US" dirty="0" smtClean="0">
                <a:latin typeface="Calibri" panose="020F0502020204030204" pitchFamily="34" charset="0"/>
              </a:rPr>
              <a:t>.</a:t>
            </a:r>
          </a:p>
          <a:p>
            <a:pPr marL="0" indent="0">
              <a:buNone/>
            </a:pPr>
            <a:r>
              <a:rPr lang="en-US" dirty="0" smtClean="0">
                <a:latin typeface="Calibri" panose="020F0502020204030204" pitchFamily="34" charset="0"/>
              </a:rPr>
              <a:t>Cherie </a:t>
            </a:r>
            <a:r>
              <a:rPr lang="en-US" dirty="0">
                <a:latin typeface="Calibri" panose="020F0502020204030204" pitchFamily="34" charset="0"/>
              </a:rPr>
              <a:t>did talk with him, and he agreed!  The SILC ED mobilized the CIL Directors, staff, Boards, Consumers, and the SILC Council in an all-out campaign to contact their Legislators to have them tell Senator </a:t>
            </a:r>
            <a:r>
              <a:rPr lang="en-US" dirty="0" err="1">
                <a:latin typeface="Calibri" panose="020F0502020204030204" pitchFamily="34" charset="0"/>
              </a:rPr>
              <a:t>Dvorsky</a:t>
            </a:r>
            <a:r>
              <a:rPr lang="en-US" dirty="0">
                <a:latin typeface="Calibri" panose="020F0502020204030204" pitchFamily="34" charset="0"/>
              </a:rPr>
              <a:t> they wanted State funding for Centers</a:t>
            </a:r>
            <a:r>
              <a:rPr lang="en-US" dirty="0" smtClean="0">
                <a:latin typeface="Calibri" panose="020F0502020204030204" pitchFamily="34" charset="0"/>
              </a:rPr>
              <a:t>!</a:t>
            </a:r>
            <a:endParaRPr lang="en-US" dirty="0">
              <a:latin typeface="Calibri" panose="020F0502020204030204" pitchFamily="34" charset="0"/>
            </a:endParaRPr>
          </a:p>
          <a:p>
            <a:pPr marL="0" indent="0">
              <a:buNone/>
            </a:pPr>
            <a:r>
              <a:rPr lang="en-US" dirty="0">
                <a:latin typeface="Calibri" panose="020F0502020204030204" pitchFamily="34" charset="0"/>
              </a:rPr>
              <a:t>Although the Iowa CILs asked for $1.7 million, Senator </a:t>
            </a:r>
            <a:r>
              <a:rPr lang="en-US" dirty="0" err="1">
                <a:latin typeface="Calibri" panose="020F0502020204030204" pitchFamily="34" charset="0"/>
              </a:rPr>
              <a:t>Dvorsky</a:t>
            </a:r>
            <a:r>
              <a:rPr lang="en-US" dirty="0">
                <a:latin typeface="Calibri" panose="020F0502020204030204" pitchFamily="34" charset="0"/>
              </a:rPr>
              <a:t> was able to find $250,000 in State funding for CILs!  </a:t>
            </a:r>
            <a:r>
              <a:rPr lang="en-US" b="1" dirty="0">
                <a:latin typeface="Calibri" panose="020F0502020204030204" pitchFamily="34" charset="0"/>
              </a:rPr>
              <a:t>This was the first time in the history of Iowa that CILs had received ANY State funding</a:t>
            </a:r>
            <a:r>
              <a:rPr lang="en-US" b="1" dirty="0" smtClean="0">
                <a:latin typeface="Calibri" panose="020F0502020204030204" pitchFamily="34" charset="0"/>
              </a:rPr>
              <a:t>!</a:t>
            </a:r>
            <a:endParaRPr lang="en-US" dirty="0">
              <a:latin typeface="Calibri" panose="020F0502020204030204" pitchFamily="34" charset="0"/>
            </a:endParaRPr>
          </a:p>
          <a:p>
            <a:pPr marL="0" indent="0">
              <a:buNone/>
            </a:pPr>
            <a:r>
              <a:rPr lang="en-US" dirty="0">
                <a:latin typeface="Calibri" panose="020F0502020204030204" pitchFamily="34" charset="0"/>
              </a:rPr>
              <a:t>In 2009, the Legislature cut that funding to zero because the CILs were getting ONE TIME ARRA federal funding.  The SILC ED was able to get </a:t>
            </a:r>
            <a:r>
              <a:rPr lang="en-US" dirty="0" err="1">
                <a:latin typeface="Calibri" panose="020F0502020204030204" pitchFamily="34" charset="0"/>
              </a:rPr>
              <a:t>Senatory</a:t>
            </a:r>
            <a:r>
              <a:rPr lang="en-US" dirty="0">
                <a:latin typeface="Calibri" panose="020F0502020204030204" pitchFamily="34" charset="0"/>
              </a:rPr>
              <a:t> </a:t>
            </a:r>
            <a:r>
              <a:rPr lang="en-US" dirty="0" err="1">
                <a:latin typeface="Calibri" panose="020F0502020204030204" pitchFamily="34" charset="0"/>
              </a:rPr>
              <a:t>Dvorsky</a:t>
            </a:r>
            <a:r>
              <a:rPr lang="en-US" dirty="0">
                <a:latin typeface="Calibri" panose="020F0502020204030204" pitchFamily="34" charset="0"/>
              </a:rPr>
              <a:t> to keep in $50,000 as we needed a State match for the Part B ARRA funds.</a:t>
            </a:r>
          </a:p>
          <a:p>
            <a:pPr marL="0" lvl="0" indent="0">
              <a:buNone/>
            </a:pPr>
            <a:endParaRPr lang="en-US" dirty="0"/>
          </a:p>
        </p:txBody>
      </p:sp>
      <p:pic>
        <p:nvPicPr>
          <p:cNvPr id="4" name="Picture 3" descr="C:\Users\Dawn Francis\Desktop\Dawn's Docs and Apps\SILC\Pictures\Voices &amp; Retreat\Cherie Clar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6650" y="598715"/>
            <a:ext cx="2095500" cy="1524000"/>
          </a:xfrm>
          <a:prstGeom prst="rect">
            <a:avLst/>
          </a:prstGeom>
          <a:noFill/>
          <a:ln>
            <a:noFill/>
          </a:ln>
        </p:spPr>
      </p:pic>
      <p:pic>
        <p:nvPicPr>
          <p:cNvPr id="5" name="Picture 4" descr="Dawn Pic"/>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114" y="5535843"/>
            <a:ext cx="957942" cy="955468"/>
          </a:xfrm>
          <a:prstGeom prst="rect">
            <a:avLst/>
          </a:prstGeom>
          <a:noFill/>
          <a:ln>
            <a:noFill/>
          </a:ln>
        </p:spPr>
      </p:pic>
      <p:sp>
        <p:nvSpPr>
          <p:cNvPr id="6" name="Subtitle 2"/>
          <p:cNvSpPr txBox="1">
            <a:spLocks/>
          </p:cNvSpPr>
          <p:nvPr/>
        </p:nvSpPr>
        <p:spPr>
          <a:xfrm>
            <a:off x="1489258" y="6034111"/>
            <a:ext cx="11282654" cy="91440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12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9pPr>
          </a:lstStyle>
          <a:p>
            <a:r>
              <a:rPr lang="en-US" sz="1800" b="1" dirty="0" smtClean="0">
                <a:solidFill>
                  <a:schemeClr val="accent3">
                    <a:lumMod val="75000"/>
                  </a:schemeClr>
                </a:solidFill>
                <a:latin typeface="Calibri Light" panose="020F0302020204030204" pitchFamily="34" charset="0"/>
              </a:rPr>
              <a:t>The </a:t>
            </a:r>
            <a:r>
              <a:rPr lang="en-US" sz="1800" b="1" dirty="0" smtClean="0">
                <a:solidFill>
                  <a:schemeClr val="accent3">
                    <a:lumMod val="75000"/>
                  </a:schemeClr>
                </a:solidFill>
                <a:latin typeface="Calibri Light" panose="020F0302020204030204" pitchFamily="34" charset="0"/>
              </a:rPr>
              <a:t>Iowa Centers for Independent Living – </a:t>
            </a:r>
            <a:r>
              <a:rPr lang="en-US" sz="1800" b="1" dirty="0" smtClean="0">
                <a:latin typeface="Calibri Light" panose="020F0302020204030204" pitchFamily="34" charset="0"/>
              </a:rPr>
              <a:t>Dawn Francis</a:t>
            </a:r>
            <a:endParaRPr lang="en-US" sz="1800" b="1" dirty="0">
              <a:latin typeface="Calibri Light" panose="020F0302020204030204" pitchFamily="34" charset="0"/>
            </a:endParaRPr>
          </a:p>
        </p:txBody>
      </p:sp>
      <p:pic>
        <p:nvPicPr>
          <p:cNvPr id="7"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8626" y="228273"/>
            <a:ext cx="2114695" cy="835064"/>
          </a:xfrm>
          <a:prstGeom prst="rect">
            <a:avLst/>
          </a:prstGeom>
        </p:spPr>
      </p:pic>
    </p:spTree>
    <p:extLst>
      <p:ext uri="{BB962C8B-B14F-4D97-AF65-F5344CB8AC3E}">
        <p14:creationId xmlns:p14="http://schemas.microsoft.com/office/powerpoint/2010/main" val="173907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40228" y="4648199"/>
            <a:ext cx="5061857" cy="1556657"/>
          </a:xfrm>
        </p:spPr>
        <p:txBody>
          <a:bodyPr>
            <a:normAutofit/>
          </a:bodyPr>
          <a:lstStyle/>
          <a:p>
            <a:r>
              <a:rPr lang="en-US" dirty="0">
                <a:latin typeface="Calibri" panose="020F0502020204030204" pitchFamily="34" charset="0"/>
              </a:rPr>
              <a:t>Iowa Governor Chet Culver Signing the </a:t>
            </a:r>
            <a:r>
              <a:rPr lang="en-US" dirty="0" smtClean="0">
                <a:latin typeface="Calibri" panose="020F0502020204030204" pitchFamily="34" charset="0"/>
              </a:rPr>
              <a:t>Iowa Appropriations </a:t>
            </a:r>
            <a:r>
              <a:rPr lang="en-US" dirty="0">
                <a:latin typeface="Calibri" panose="020F0502020204030204" pitchFamily="34" charset="0"/>
              </a:rPr>
              <a:t>Bill Containing $250,000 </a:t>
            </a:r>
            <a:r>
              <a:rPr lang="en-US" dirty="0" smtClean="0">
                <a:latin typeface="Calibri" panose="020F0502020204030204" pitchFamily="34" charset="0"/>
              </a:rPr>
              <a:t>in State </a:t>
            </a:r>
            <a:r>
              <a:rPr lang="en-US" dirty="0">
                <a:latin typeface="Calibri" panose="020F0502020204030204" pitchFamily="34" charset="0"/>
              </a:rPr>
              <a:t>Funding for CILs in </a:t>
            </a:r>
            <a:r>
              <a:rPr lang="en-US" dirty="0" smtClean="0">
                <a:latin typeface="Calibri" panose="020F0502020204030204" pitchFamily="34" charset="0"/>
              </a:rPr>
              <a:t>2008</a:t>
            </a:r>
            <a:endParaRPr lang="en-US" dirty="0">
              <a:latin typeface="Calibri" panose="020F0502020204030204" pitchFamily="34" charset="0"/>
            </a:endParaRPr>
          </a:p>
        </p:txBody>
      </p:sp>
      <p:sp>
        <p:nvSpPr>
          <p:cNvPr id="5" name="Text Placeholder 4"/>
          <p:cNvSpPr>
            <a:spLocks noGrp="1"/>
          </p:cNvSpPr>
          <p:nvPr>
            <p:ph type="body" sz="half" idx="19"/>
          </p:nvPr>
        </p:nvSpPr>
        <p:spPr>
          <a:xfrm>
            <a:off x="6433457" y="4648200"/>
            <a:ext cx="5040086" cy="1295400"/>
          </a:xfrm>
        </p:spPr>
        <p:txBody>
          <a:bodyPr>
            <a:normAutofit/>
          </a:bodyPr>
          <a:lstStyle/>
          <a:p>
            <a:r>
              <a:rPr lang="en-US" dirty="0" smtClean="0">
                <a:latin typeface="Calibri" panose="020F0502020204030204" pitchFamily="34" charset="0"/>
              </a:rPr>
              <a:t> </a:t>
            </a:r>
            <a:r>
              <a:rPr lang="en-US" dirty="0">
                <a:latin typeface="Calibri" panose="020F0502020204030204" pitchFamily="34" charset="0"/>
              </a:rPr>
              <a:t>Iowa CIL and SILC Advocates </a:t>
            </a:r>
            <a:r>
              <a:rPr lang="en-US" dirty="0" smtClean="0">
                <a:latin typeface="Calibri" panose="020F0502020204030204" pitchFamily="34" charset="0"/>
              </a:rPr>
              <a:t>with Iowa </a:t>
            </a:r>
            <a:r>
              <a:rPr lang="en-US" dirty="0">
                <a:latin typeface="Calibri" panose="020F0502020204030204" pitchFamily="34" charset="0"/>
              </a:rPr>
              <a:t>Governor Chet Culver After 2008 Bill Signing</a:t>
            </a:r>
          </a:p>
          <a:p>
            <a:endParaRPr lang="en-US" dirty="0">
              <a:solidFill>
                <a:schemeClr val="accent3">
                  <a:lumMod val="75000"/>
                </a:schemeClr>
              </a:solidFill>
            </a:endParaRPr>
          </a:p>
          <a:p>
            <a:endParaRPr lang="en-US" dirty="0">
              <a:latin typeface="Calibri" panose="020F0502020204030204" pitchFamily="34" charset="0"/>
            </a:endParaRPr>
          </a:p>
        </p:txBody>
      </p:sp>
      <p:pic>
        <p:nvPicPr>
          <p:cNvPr id="8" name="Picture Placeholder 7" descr="C:\Users\Dawn Francis\Desktop\Dawn's Docs and Apps\SILC\Pictures\Governor Bill Sign 2008\Culver Signing.JPG"/>
          <p:cNvPicPr>
            <a:picLocks noGrp="1"/>
          </p:cNvPicPr>
          <p:nvPr>
            <p:ph type="pic" sz="quarter" idx="17"/>
          </p:nvPr>
        </p:nvPicPr>
        <p:blipFill>
          <a:blip r:embed="rId2">
            <a:extLst>
              <a:ext uri="{28A0092B-C50C-407E-A947-70E740481C1C}">
                <a14:useLocalDpi xmlns:a14="http://schemas.microsoft.com/office/drawing/2010/main" val="0"/>
              </a:ext>
            </a:extLst>
          </a:blip>
          <a:srcRect t="5556" b="5556"/>
          <a:stretch>
            <a:fillRect/>
          </a:stretch>
        </p:blipFill>
        <p:spPr bwMode="auto">
          <a:prstGeom prst="rect">
            <a:avLst/>
          </a:prstGeom>
          <a:noFill/>
          <a:ln>
            <a:noFill/>
          </a:ln>
        </p:spPr>
      </p:pic>
      <p:pic>
        <p:nvPicPr>
          <p:cNvPr id="9" name="Picture Placeholder 8" descr="C:\Users\Dawn Francis\Desktop\Dawn's Docs and Apps\SILC\Pictures\Governor Bill Sign 2008\Gov Culver and Disability Advocates.JPG"/>
          <p:cNvPicPr>
            <a:picLocks noGrp="1"/>
          </p:cNvPicPr>
          <p:nvPr>
            <p:ph type="pic" sz="quarter" idx="18"/>
          </p:nvPr>
        </p:nvPicPr>
        <p:blipFill>
          <a:blip r:embed="rId3">
            <a:extLst>
              <a:ext uri="{28A0092B-C50C-407E-A947-70E740481C1C}">
                <a14:useLocalDpi xmlns:a14="http://schemas.microsoft.com/office/drawing/2010/main" val="0"/>
              </a:ext>
            </a:extLst>
          </a:blip>
          <a:srcRect t="5556" b="5556"/>
          <a:stretch>
            <a:fillRect/>
          </a:stretch>
        </p:blipFill>
        <p:spPr bwMode="auto">
          <a:prstGeom prst="rect">
            <a:avLst/>
          </a:prstGeom>
          <a:noFill/>
          <a:ln>
            <a:noFill/>
          </a:ln>
        </p:spPr>
      </p:pic>
      <p:pic>
        <p:nvPicPr>
          <p:cNvPr id="10" name="Picture 9" descr="Dawn Pic"/>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114" y="5535843"/>
            <a:ext cx="957942" cy="955468"/>
          </a:xfrm>
          <a:prstGeom prst="rect">
            <a:avLst/>
          </a:prstGeom>
          <a:noFill/>
          <a:ln>
            <a:noFill/>
          </a:ln>
        </p:spPr>
      </p:pic>
      <p:sp>
        <p:nvSpPr>
          <p:cNvPr id="11" name="Subtitle 2"/>
          <p:cNvSpPr txBox="1">
            <a:spLocks/>
          </p:cNvSpPr>
          <p:nvPr/>
        </p:nvSpPr>
        <p:spPr>
          <a:xfrm>
            <a:off x="1489258" y="6034111"/>
            <a:ext cx="11282654" cy="91440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12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9pPr>
          </a:lstStyle>
          <a:p>
            <a:r>
              <a:rPr lang="en-US" sz="1800" b="1" dirty="0" smtClean="0">
                <a:solidFill>
                  <a:schemeClr val="accent3">
                    <a:lumMod val="75000"/>
                  </a:schemeClr>
                </a:solidFill>
                <a:latin typeface="Calibri Light" panose="020F0302020204030204" pitchFamily="34" charset="0"/>
              </a:rPr>
              <a:t>The </a:t>
            </a:r>
            <a:r>
              <a:rPr lang="en-US" sz="1800" b="1" dirty="0" smtClean="0">
                <a:solidFill>
                  <a:schemeClr val="accent3">
                    <a:lumMod val="75000"/>
                  </a:schemeClr>
                </a:solidFill>
                <a:latin typeface="Calibri Light" panose="020F0302020204030204" pitchFamily="34" charset="0"/>
              </a:rPr>
              <a:t>Iowa Centers for Independent Living – </a:t>
            </a:r>
            <a:r>
              <a:rPr lang="en-US" sz="1800" b="1" dirty="0" smtClean="0">
                <a:latin typeface="Calibri Light" panose="020F0302020204030204" pitchFamily="34" charset="0"/>
              </a:rPr>
              <a:t>Dawn Francis</a:t>
            </a:r>
            <a:endParaRPr lang="en-US" sz="1800" b="1" dirty="0">
              <a:latin typeface="Calibri Light" panose="020F0302020204030204" pitchFamily="34" charset="0"/>
            </a:endParaRPr>
          </a:p>
        </p:txBody>
      </p:sp>
    </p:spTree>
    <p:extLst>
      <p:ext uri="{BB962C8B-B14F-4D97-AF65-F5344CB8AC3E}">
        <p14:creationId xmlns:p14="http://schemas.microsoft.com/office/powerpoint/2010/main" val="135830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Calibri Light" panose="020F0302020204030204" pitchFamily="34" charset="0"/>
              </a:rPr>
              <a:t>History of Disability and Aging Advocacy in Iowa</a:t>
            </a:r>
            <a:endParaRPr lang="en-US" dirty="0">
              <a:latin typeface="Calibri Light" panose="020F0302020204030204" pitchFamily="34" charset="0"/>
            </a:endParaRPr>
          </a:p>
        </p:txBody>
      </p:sp>
      <p:sp>
        <p:nvSpPr>
          <p:cNvPr id="3" name="Subtitle 2"/>
          <p:cNvSpPr>
            <a:spLocks noGrp="1"/>
          </p:cNvSpPr>
          <p:nvPr>
            <p:ph type="subTitle" idx="1"/>
          </p:nvPr>
        </p:nvSpPr>
        <p:spPr/>
        <p:txBody>
          <a:bodyPr/>
          <a:lstStyle/>
          <a:p>
            <a:r>
              <a:rPr lang="en-US" dirty="0" smtClean="0"/>
              <a:t>“Where the Rubber Hits the Cornfield!”</a:t>
            </a:r>
            <a:endParaRPr lang="en-US" dirty="0"/>
          </a:p>
        </p:txBody>
      </p:sp>
      <p:sp>
        <p:nvSpPr>
          <p:cNvPr id="4" name="Subtitle 2"/>
          <p:cNvSpPr txBox="1">
            <a:spLocks/>
          </p:cNvSpPr>
          <p:nvPr/>
        </p:nvSpPr>
        <p:spPr>
          <a:xfrm>
            <a:off x="313601" y="6026727"/>
            <a:ext cx="11282654" cy="91440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12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9pPr>
          </a:lstStyle>
          <a:p>
            <a:r>
              <a:rPr lang="en-US" b="1" dirty="0" err="1" smtClean="0">
                <a:solidFill>
                  <a:schemeClr val="bg1"/>
                </a:solidFill>
                <a:latin typeface="Calibri Light" panose="020F0302020204030204" pitchFamily="34" charset="0"/>
              </a:rPr>
              <a:t>ReFueling</a:t>
            </a:r>
            <a:r>
              <a:rPr lang="en-US" b="1" dirty="0" smtClean="0">
                <a:solidFill>
                  <a:schemeClr val="bg1"/>
                </a:solidFill>
                <a:latin typeface="Calibri Light" panose="020F0302020204030204" pitchFamily="34" charset="0"/>
              </a:rPr>
              <a:t> Assistance – </a:t>
            </a:r>
            <a:r>
              <a:rPr lang="en-US" b="1" dirty="0" smtClean="0">
                <a:latin typeface="Calibri Light" panose="020F0302020204030204" pitchFamily="34" charset="0"/>
              </a:rPr>
              <a:t>Gary McDermott</a:t>
            </a:r>
            <a:endParaRPr lang="en-US" b="1" dirty="0">
              <a:latin typeface="Calibri Light" panose="020F0302020204030204" pitchFamily="34" charset="0"/>
            </a:endParaRPr>
          </a:p>
        </p:txBody>
      </p:sp>
      <p:pic>
        <p:nvPicPr>
          <p:cNvPr id="5"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8626" y="228273"/>
            <a:ext cx="2114695" cy="835064"/>
          </a:xfrm>
          <a:prstGeom prst="rect">
            <a:avLst/>
          </a:prstGeom>
        </p:spPr>
      </p:pic>
    </p:spTree>
    <p:extLst>
      <p:ext uri="{BB962C8B-B14F-4D97-AF65-F5344CB8AC3E}">
        <p14:creationId xmlns:p14="http://schemas.microsoft.com/office/powerpoint/2010/main" val="262339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2059" y="384464"/>
            <a:ext cx="6858002" cy="1309255"/>
          </a:xfrm>
        </p:spPr>
        <p:txBody>
          <a:bodyPr/>
          <a:lstStyle/>
          <a:p>
            <a:r>
              <a:rPr lang="en-US" dirty="0" smtClean="0">
                <a:latin typeface="Calibri Light" panose="020F0302020204030204" pitchFamily="34" charset="0"/>
              </a:rPr>
              <a:t>Gary McDermott</a:t>
            </a:r>
            <a:endParaRPr lang="en-US" dirty="0">
              <a:latin typeface="Calibri Light" panose="020F0302020204030204" pitchFamily="34" charset="0"/>
            </a:endParaRPr>
          </a:p>
        </p:txBody>
      </p:sp>
      <p:sp>
        <p:nvSpPr>
          <p:cNvPr id="3" name="Text Placeholder 2"/>
          <p:cNvSpPr>
            <a:spLocks noGrp="1"/>
          </p:cNvSpPr>
          <p:nvPr>
            <p:ph type="body" idx="1"/>
          </p:nvPr>
        </p:nvSpPr>
        <p:spPr>
          <a:xfrm>
            <a:off x="2842059" y="1735283"/>
            <a:ext cx="6858002" cy="2712026"/>
          </a:xfrm>
        </p:spPr>
        <p:txBody>
          <a:bodyPr>
            <a:normAutofit lnSpcReduction="10000"/>
          </a:bodyPr>
          <a:lstStyle/>
          <a:p>
            <a:r>
              <a:rPr lang="en-US" sz="1800" dirty="0" smtClean="0">
                <a:solidFill>
                  <a:schemeClr val="accent3">
                    <a:lumMod val="75000"/>
                  </a:schemeClr>
                </a:solidFill>
              </a:rPr>
              <a:t>Disability &amp; Veteran’s Rights Advocate</a:t>
            </a:r>
          </a:p>
          <a:p>
            <a:r>
              <a:rPr lang="en-US" sz="1800" dirty="0" smtClean="0">
                <a:solidFill>
                  <a:schemeClr val="accent3">
                    <a:lumMod val="75000"/>
                  </a:schemeClr>
                </a:solidFill>
              </a:rPr>
              <a:t>From Clinton, IA</a:t>
            </a:r>
            <a:endParaRPr lang="en-US" sz="1800" dirty="0" smtClean="0">
              <a:solidFill>
                <a:schemeClr val="accent3">
                  <a:lumMod val="75000"/>
                </a:schemeClr>
              </a:solidFill>
            </a:endParaRPr>
          </a:p>
          <a:p>
            <a:endParaRPr lang="en-US" sz="1600" dirty="0" smtClean="0">
              <a:latin typeface="Calibri Light" panose="020F0302020204030204" pitchFamily="34" charset="0"/>
            </a:endParaRPr>
          </a:p>
          <a:p>
            <a:r>
              <a:rPr lang="en-US" sz="1600" dirty="0" smtClean="0">
                <a:latin typeface="Calibri Light" panose="020F0302020204030204" pitchFamily="34" charset="0"/>
              </a:rPr>
              <a:t>The past few years I have been dedicated to the co-</a:t>
            </a:r>
          </a:p>
          <a:p>
            <a:r>
              <a:rPr lang="en-US" sz="1600" dirty="0">
                <a:latin typeface="Calibri Light" panose="020F0302020204030204" pitchFamily="34" charset="0"/>
              </a:rPr>
              <a:t>a</a:t>
            </a:r>
            <a:r>
              <a:rPr lang="en-US" sz="1600" dirty="0" smtClean="0">
                <a:latin typeface="Calibri Light" panose="020F0302020204030204" pitchFamily="34" charset="0"/>
              </a:rPr>
              <a:t>uthoring &amp; advocating for legislation on behalf of </a:t>
            </a:r>
          </a:p>
          <a:p>
            <a:r>
              <a:rPr lang="en-US" sz="1600" dirty="0">
                <a:latin typeface="Calibri Light" panose="020F0302020204030204" pitchFamily="34" charset="0"/>
              </a:rPr>
              <a:t>m</a:t>
            </a:r>
            <a:r>
              <a:rPr lang="en-US" sz="1600" dirty="0" smtClean="0">
                <a:latin typeface="Calibri Light" panose="020F0302020204030204" pitchFamily="34" charset="0"/>
              </a:rPr>
              <a:t>any Iowans with disabilities who are capable of driving,</a:t>
            </a:r>
          </a:p>
          <a:p>
            <a:r>
              <a:rPr lang="en-US" sz="1600" dirty="0" smtClean="0">
                <a:latin typeface="Calibri Light" panose="020F0302020204030204" pitchFamily="34" charset="0"/>
              </a:rPr>
              <a:t>However need assistance with </a:t>
            </a:r>
            <a:r>
              <a:rPr lang="en-US" sz="1600" dirty="0" err="1" smtClean="0">
                <a:latin typeface="Calibri Light" panose="020F0302020204030204" pitchFamily="34" charset="0"/>
              </a:rPr>
              <a:t>ReFueling</a:t>
            </a:r>
            <a:r>
              <a:rPr lang="en-US" sz="1600" dirty="0" smtClean="0">
                <a:latin typeface="Calibri Light" panose="020F0302020204030204" pitchFamily="34" charset="0"/>
              </a:rPr>
              <a:t> their vehicles.  </a:t>
            </a:r>
          </a:p>
          <a:p>
            <a:endParaRPr lang="en-US" sz="1600" dirty="0">
              <a:latin typeface="Calibri Light" panose="020F0302020204030204" pitchFamily="34" charset="0"/>
            </a:endParaRPr>
          </a:p>
          <a:p>
            <a:r>
              <a:rPr lang="en-US" sz="1600" dirty="0" smtClean="0">
                <a:latin typeface="Calibri Light" panose="020F0302020204030204" pitchFamily="34" charset="0"/>
              </a:rPr>
              <a:t>Legislation for a direct connection wireless device to communicate with the inside clerk, operable with a closed fist from the drivers window.  Tax credit available for some.  </a:t>
            </a:r>
          </a:p>
          <a:p>
            <a:endParaRPr lang="en-US" sz="1600" dirty="0">
              <a:latin typeface="Calibri Light" panose="020F0302020204030204" pitchFamily="34" charset="0"/>
            </a:endParaRPr>
          </a:p>
          <a:p>
            <a:endParaRPr lang="en-US" sz="1600" dirty="0">
              <a:latin typeface="Calibri Light" panose="020F0302020204030204" pitchFamily="34" charset="0"/>
            </a:endParaRPr>
          </a:p>
          <a:p>
            <a:pPr marL="342900" indent="-342900">
              <a:buFont typeface="Arial" panose="020B0604020202020204" pitchFamily="34" charset="0"/>
              <a:buChar char="•"/>
            </a:pPr>
            <a:endParaRPr lang="en-US" dirty="0" smtClean="0"/>
          </a:p>
          <a:p>
            <a:endParaRPr lang="en-US"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bwMode="auto">
          <a:xfrm>
            <a:off x="7738705" y="727374"/>
            <a:ext cx="3922712" cy="2410681"/>
          </a:xfrm>
          <a:prstGeom prst="rect">
            <a:avLst/>
          </a:prstGeom>
          <a:noFill/>
          <a:ln>
            <a:noFill/>
          </a:ln>
        </p:spPr>
      </p:pic>
      <p:sp>
        <p:nvSpPr>
          <p:cNvPr id="5" name="Subtitle 2"/>
          <p:cNvSpPr txBox="1">
            <a:spLocks/>
          </p:cNvSpPr>
          <p:nvPr/>
        </p:nvSpPr>
        <p:spPr>
          <a:xfrm>
            <a:off x="1176046" y="6026727"/>
            <a:ext cx="11282654" cy="91440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12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9pPr>
          </a:lstStyle>
          <a:p>
            <a:r>
              <a:rPr lang="en-US" sz="1800" b="1" dirty="0" err="1" smtClean="0">
                <a:solidFill>
                  <a:schemeClr val="bg1"/>
                </a:solidFill>
                <a:latin typeface="Calibri Light" panose="020F0302020204030204" pitchFamily="34" charset="0"/>
              </a:rPr>
              <a:t>ReFueling</a:t>
            </a:r>
            <a:r>
              <a:rPr lang="en-US" sz="1800" b="1" dirty="0" smtClean="0">
                <a:solidFill>
                  <a:schemeClr val="bg1"/>
                </a:solidFill>
                <a:latin typeface="Calibri Light" panose="020F0302020204030204" pitchFamily="34" charset="0"/>
              </a:rPr>
              <a:t> Assistance – </a:t>
            </a:r>
            <a:r>
              <a:rPr lang="en-US" sz="1800" b="1" dirty="0" smtClean="0">
                <a:latin typeface="Calibri Light" panose="020F0302020204030204" pitchFamily="34" charset="0"/>
              </a:rPr>
              <a:t>Gary McDermott</a:t>
            </a:r>
            <a:endParaRPr lang="en-US" sz="1800" b="1" dirty="0">
              <a:latin typeface="Calibri Light" panose="020F03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072" y="5638317"/>
            <a:ext cx="618259" cy="939128"/>
          </a:xfrm>
          <a:prstGeom prst="rect">
            <a:avLst/>
          </a:prstGeom>
        </p:spPr>
      </p:pic>
    </p:spTree>
    <p:extLst>
      <p:ext uri="{BB962C8B-B14F-4D97-AF65-F5344CB8AC3E}">
        <p14:creationId xmlns:p14="http://schemas.microsoft.com/office/powerpoint/2010/main" val="15900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2891" y="927576"/>
            <a:ext cx="3840480" cy="596424"/>
          </a:xfrm>
        </p:spPr>
        <p:txBody>
          <a:bodyPr>
            <a:normAutofit fontScale="90000"/>
          </a:bodyPr>
          <a:lstStyle/>
          <a:p>
            <a:r>
              <a:rPr lang="en-US" b="1" dirty="0" err="1" smtClean="0">
                <a:latin typeface="Calibri Light" panose="020F0302020204030204" pitchFamily="34" charset="0"/>
              </a:rPr>
              <a:t>ReFueling</a:t>
            </a:r>
            <a:r>
              <a:rPr lang="en-US" b="1" dirty="0" smtClean="0">
                <a:latin typeface="Calibri Light" panose="020F0302020204030204" pitchFamily="34" charset="0"/>
              </a:rPr>
              <a:t> Assistance</a:t>
            </a:r>
            <a:endParaRPr lang="en-US" b="1" dirty="0">
              <a:latin typeface="Calibri Light" panose="020F0302020204030204" pitchFamily="34" charset="0"/>
            </a:endParaRPr>
          </a:p>
        </p:txBody>
      </p:sp>
      <p:sp>
        <p:nvSpPr>
          <p:cNvPr id="4" name="Text Placeholder 3"/>
          <p:cNvSpPr>
            <a:spLocks noGrp="1"/>
          </p:cNvSpPr>
          <p:nvPr>
            <p:ph type="body" sz="half" idx="2"/>
          </p:nvPr>
        </p:nvSpPr>
        <p:spPr>
          <a:xfrm>
            <a:off x="7492890" y="1524000"/>
            <a:ext cx="4241909" cy="4180113"/>
          </a:xfrm>
        </p:spPr>
        <p:txBody>
          <a:bodyPr/>
          <a:lstStyle/>
          <a:p>
            <a:r>
              <a:rPr lang="en-US" dirty="0" smtClean="0">
                <a:solidFill>
                  <a:schemeClr val="accent3">
                    <a:lumMod val="75000"/>
                  </a:schemeClr>
                </a:solidFill>
              </a:rPr>
              <a:t>Gary McDermott</a:t>
            </a:r>
          </a:p>
          <a:p>
            <a:r>
              <a:rPr lang="en-US" dirty="0" smtClean="0">
                <a:latin typeface="Calibri" panose="020F0502020204030204" pitchFamily="34" charset="0"/>
              </a:rPr>
              <a:t>Legislative advocacy to require new and remodeled gas stations to install an improved communication device for disabled drivers to obtain fueling assistance.</a:t>
            </a:r>
            <a:endParaRPr lang="en-US" dirty="0">
              <a:latin typeface="Calibri" panose="020F0502020204030204" pitchFamily="34" charset="0"/>
            </a:endParaRPr>
          </a:p>
          <a:p>
            <a:endParaRPr lang="en-US" dirty="0">
              <a:solidFill>
                <a:schemeClr val="accent3">
                  <a:lumMod val="75000"/>
                </a:schemeClr>
              </a:solidFill>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3474" r="3474"/>
          <a:stretch>
            <a:fillRect/>
          </a:stretch>
        </p:blipFill>
        <p:spPr/>
      </p:pic>
      <p:sp>
        <p:nvSpPr>
          <p:cNvPr id="9" name="Rectangle 8"/>
          <p:cNvSpPr/>
          <p:nvPr/>
        </p:nvSpPr>
        <p:spPr>
          <a:xfrm>
            <a:off x="6780213" y="6189331"/>
            <a:ext cx="3764044" cy="369332"/>
          </a:xfrm>
          <a:prstGeom prst="rect">
            <a:avLst/>
          </a:prstGeom>
        </p:spPr>
        <p:txBody>
          <a:bodyPr wrap="none">
            <a:spAutoFit/>
          </a:bodyPr>
          <a:lstStyle/>
          <a:p>
            <a:r>
              <a:rPr lang="en-US" b="1" dirty="0" err="1" smtClean="0">
                <a:solidFill>
                  <a:schemeClr val="accent3">
                    <a:lumMod val="75000"/>
                  </a:schemeClr>
                </a:solidFill>
                <a:latin typeface="Calibri Light" panose="020F0302020204030204" pitchFamily="34" charset="0"/>
              </a:rPr>
              <a:t>ReFueling</a:t>
            </a:r>
            <a:r>
              <a:rPr lang="en-US" b="1" dirty="0" smtClean="0">
                <a:solidFill>
                  <a:schemeClr val="accent3">
                    <a:lumMod val="75000"/>
                  </a:schemeClr>
                </a:solidFill>
                <a:latin typeface="Calibri Light" panose="020F0302020204030204" pitchFamily="34" charset="0"/>
              </a:rPr>
              <a:t> Assistance– </a:t>
            </a:r>
            <a:r>
              <a:rPr lang="en-US" b="1" dirty="0" smtClean="0">
                <a:latin typeface="Calibri Light" panose="020F0302020204030204" pitchFamily="34" charset="0"/>
              </a:rPr>
              <a:t>Gary McDermott</a:t>
            </a:r>
            <a:endParaRPr lang="en-US" b="1" dirty="0">
              <a:solidFill>
                <a:schemeClr val="bg1"/>
              </a:solidFill>
              <a:latin typeface="Calibri Light" panose="020F0302020204030204" pitchFamily="34" charset="0"/>
            </a:endParaRPr>
          </a:p>
        </p:txBody>
      </p:sp>
      <p:pic>
        <p:nvPicPr>
          <p:cNvPr id="10"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327" y="5985163"/>
            <a:ext cx="1692849" cy="668483"/>
          </a:xfrm>
          <a:prstGeom prst="rect">
            <a:avLst/>
          </a:prstGeom>
        </p:spPr>
      </p:pic>
      <p:sp>
        <p:nvSpPr>
          <p:cNvPr id="11" name="Rectangle 10"/>
          <p:cNvSpPr/>
          <p:nvPr/>
        </p:nvSpPr>
        <p:spPr>
          <a:xfrm>
            <a:off x="2192691" y="434771"/>
            <a:ext cx="3232295" cy="369332"/>
          </a:xfrm>
          <a:prstGeom prst="rect">
            <a:avLst/>
          </a:prstGeom>
        </p:spPr>
        <p:txBody>
          <a:bodyPr wrap="none">
            <a:spAutoFit/>
          </a:bodyPr>
          <a:lstStyle/>
          <a:p>
            <a:r>
              <a:rPr lang="en-US" b="1" dirty="0" smtClean="0">
                <a:solidFill>
                  <a:schemeClr val="accent3">
                    <a:lumMod val="75000"/>
                  </a:schemeClr>
                </a:solidFill>
                <a:latin typeface="Calibri Light" panose="020F0302020204030204" pitchFamily="34" charset="0"/>
              </a:rPr>
              <a:t>PLAY VIDEO – </a:t>
            </a:r>
            <a:r>
              <a:rPr lang="en-US" b="1" dirty="0" smtClean="0">
                <a:latin typeface="Calibri Light" panose="020F0302020204030204" pitchFamily="34" charset="0"/>
              </a:rPr>
              <a:t>GARY MCDERMOTT</a:t>
            </a:r>
            <a:endParaRPr lang="en-US" b="1"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val="164679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Calibri Light" panose="020F0302020204030204" pitchFamily="34" charset="0"/>
              </a:rPr>
              <a:t>History of Disability and Aging Advocacy in Iowa</a:t>
            </a:r>
            <a:endParaRPr lang="en-US" dirty="0">
              <a:latin typeface="Calibri Light" panose="020F0302020204030204" pitchFamily="34" charset="0"/>
            </a:endParaRPr>
          </a:p>
        </p:txBody>
      </p:sp>
      <p:sp>
        <p:nvSpPr>
          <p:cNvPr id="3" name="Subtitle 2"/>
          <p:cNvSpPr>
            <a:spLocks noGrp="1"/>
          </p:cNvSpPr>
          <p:nvPr>
            <p:ph type="subTitle" idx="1"/>
          </p:nvPr>
        </p:nvSpPr>
        <p:spPr/>
        <p:txBody>
          <a:bodyPr/>
          <a:lstStyle/>
          <a:p>
            <a:r>
              <a:rPr lang="en-US" dirty="0" smtClean="0"/>
              <a:t>“Where the Rubber Hits the Cornfield!”</a:t>
            </a:r>
            <a:endParaRPr lang="en-US" dirty="0"/>
          </a:p>
        </p:txBody>
      </p:sp>
      <p:sp>
        <p:nvSpPr>
          <p:cNvPr id="4" name="Subtitle 2"/>
          <p:cNvSpPr txBox="1">
            <a:spLocks/>
          </p:cNvSpPr>
          <p:nvPr/>
        </p:nvSpPr>
        <p:spPr>
          <a:xfrm>
            <a:off x="313601" y="6026727"/>
            <a:ext cx="11282654" cy="91440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12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9pPr>
          </a:lstStyle>
          <a:p>
            <a:r>
              <a:rPr lang="en-US" b="1" dirty="0" smtClean="0">
                <a:solidFill>
                  <a:schemeClr val="bg1"/>
                </a:solidFill>
                <a:latin typeface="Calibri Light" panose="020F0302020204030204" pitchFamily="34" charset="0"/>
              </a:rPr>
              <a:t>Iowa Medicaid </a:t>
            </a:r>
            <a:r>
              <a:rPr lang="en-US" b="1" dirty="0" smtClean="0">
                <a:solidFill>
                  <a:schemeClr val="bg1"/>
                </a:solidFill>
                <a:latin typeface="Calibri Light" panose="020F0302020204030204" pitchFamily="34" charset="0"/>
              </a:rPr>
              <a:t>Managed Care </a:t>
            </a:r>
            <a:r>
              <a:rPr lang="en-US" b="1" dirty="0" smtClean="0">
                <a:solidFill>
                  <a:schemeClr val="bg1"/>
                </a:solidFill>
                <a:latin typeface="Calibri Light" panose="020F0302020204030204" pitchFamily="34" charset="0"/>
              </a:rPr>
              <a:t>Debacle </a:t>
            </a:r>
            <a:r>
              <a:rPr lang="en-US" b="1" dirty="0" smtClean="0">
                <a:solidFill>
                  <a:schemeClr val="bg1"/>
                </a:solidFill>
                <a:latin typeface="Calibri Light" panose="020F0302020204030204" pitchFamily="34" charset="0"/>
              </a:rPr>
              <a:t>– </a:t>
            </a:r>
            <a:r>
              <a:rPr lang="en-US" b="1" dirty="0" smtClean="0">
                <a:latin typeface="Calibri Light" panose="020F0302020204030204" pitchFamily="34" charset="0"/>
              </a:rPr>
              <a:t>Don Dew</a:t>
            </a:r>
            <a:endParaRPr lang="en-US" b="1" dirty="0">
              <a:latin typeface="Calibri Light" panose="020F0302020204030204" pitchFamily="34" charset="0"/>
            </a:endParaRPr>
          </a:p>
        </p:txBody>
      </p:sp>
      <p:pic>
        <p:nvPicPr>
          <p:cNvPr id="5"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8626" y="228273"/>
            <a:ext cx="2114695" cy="835064"/>
          </a:xfrm>
          <a:prstGeom prst="rect">
            <a:avLst/>
          </a:prstGeom>
        </p:spPr>
      </p:pic>
    </p:spTree>
    <p:extLst>
      <p:ext uri="{BB962C8B-B14F-4D97-AF65-F5344CB8AC3E}">
        <p14:creationId xmlns:p14="http://schemas.microsoft.com/office/powerpoint/2010/main" val="4456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309255"/>
          </a:xfrm>
        </p:spPr>
        <p:txBody>
          <a:bodyPr/>
          <a:lstStyle/>
          <a:p>
            <a:r>
              <a:rPr lang="en-US" dirty="0" smtClean="0">
                <a:latin typeface="Calibri Light" panose="020F0302020204030204" pitchFamily="34" charset="0"/>
              </a:rPr>
              <a:t>Don Dew</a:t>
            </a:r>
            <a:endParaRPr lang="en-US" dirty="0">
              <a:latin typeface="Calibri Light" panose="020F0302020204030204" pitchFamily="34" charset="0"/>
            </a:endParaRPr>
          </a:p>
        </p:txBody>
      </p:sp>
      <p:sp>
        <p:nvSpPr>
          <p:cNvPr id="3" name="Text Placeholder 2"/>
          <p:cNvSpPr>
            <a:spLocks noGrp="1"/>
          </p:cNvSpPr>
          <p:nvPr>
            <p:ph type="body" idx="1"/>
          </p:nvPr>
        </p:nvSpPr>
        <p:spPr>
          <a:xfrm>
            <a:off x="4265610" y="3252355"/>
            <a:ext cx="6858002" cy="1932709"/>
          </a:xfrm>
        </p:spPr>
        <p:txBody>
          <a:bodyPr>
            <a:normAutofit/>
          </a:bodyPr>
          <a:lstStyle/>
          <a:p>
            <a:r>
              <a:rPr lang="en-US" dirty="0" smtClean="0"/>
              <a:t>Disability Advocate</a:t>
            </a:r>
            <a:br>
              <a:rPr lang="en-US" dirty="0" smtClean="0"/>
            </a:br>
            <a:r>
              <a:rPr lang="en-US" dirty="0" smtClean="0"/>
              <a:t>&amp; Person with a Disability</a:t>
            </a:r>
            <a:endParaRPr lang="en-US" dirty="0" smtClean="0"/>
          </a:p>
          <a:p>
            <a:pPr marL="342900" indent="-342900">
              <a:buFont typeface="Arial" panose="020B0604020202020204" pitchFamily="34" charset="0"/>
              <a:buChar char="•"/>
            </a:pPr>
            <a:r>
              <a:rPr lang="en-US" dirty="0" smtClean="0">
                <a:latin typeface="Calibri Light" panose="020F0302020204030204" pitchFamily="34" charset="0"/>
              </a:rPr>
              <a:t>Executive Director of the Disabilities Resource Center of </a:t>
            </a:r>
            <a:r>
              <a:rPr lang="en-US" dirty="0" err="1" smtClean="0">
                <a:latin typeface="Calibri Light" panose="020F0302020204030204" pitchFamily="34" charset="0"/>
              </a:rPr>
              <a:t>Siouxland</a:t>
            </a:r>
            <a:r>
              <a:rPr lang="en-US" dirty="0" smtClean="0">
                <a:latin typeface="Calibri Light" panose="020F0302020204030204" pitchFamily="34" charset="0"/>
              </a:rPr>
              <a:t> - Sioux City, IA</a:t>
            </a:r>
            <a:endParaRPr lang="en-US" dirty="0">
              <a:latin typeface="Calibri Light" panose="020F0302020204030204" pitchFamily="34" charset="0"/>
            </a:endParaRPr>
          </a:p>
          <a:p>
            <a:pPr marL="342900" indent="-342900">
              <a:buFont typeface="Arial" panose="020B0604020202020204" pitchFamily="34" charset="0"/>
              <a:buChar char="•"/>
            </a:pPr>
            <a:endParaRPr lang="en-US" dirty="0" smtClean="0"/>
          </a:p>
          <a:p>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bwMode="auto">
          <a:xfrm>
            <a:off x="7616537" y="863747"/>
            <a:ext cx="2763982" cy="2618014"/>
          </a:xfrm>
          <a:prstGeom prst="rect">
            <a:avLst/>
          </a:prstGeom>
          <a:noFill/>
          <a:ln>
            <a:noFill/>
          </a:ln>
        </p:spPr>
      </p:pic>
      <p:sp>
        <p:nvSpPr>
          <p:cNvPr id="7" name="AutoShape 4" descr="data:image/jpeg;base64,/9j/4AAQSkZJRgABAQEAZABkAAD/2wBDAAgGBgcGBQgHBwcJCQgKDBQNDAsLDBkSEw8UHRofHh0aHBwgJC4nICIsIxwcKDcpLDAxNDQ0Hyc5PTgyPC4zNDL/2wBDAQkJCQwLDBgNDRgyIRwhMjIyMjIyMjIyMjIyMjIyMjIyMjIyMjIyMjIyMjIyMjIyMjIyMjIyMjIyMjIyMjIyMjL/wAARCAFTAY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B/vtz3ph609/vt9aYRzXzb3PUQxq4Hxhq17YI8trcOrq2NpPBFd85CqT6CvMfF7CRTno0uKqLtqdmDgp1NTlD421p+VlmHr8xNL/AMJnrZHM03/fRr1LT9LsTp9t/o0X+rH8Aq0NLsv+faL/AL5FYSxtnblLlKMW0keRHxlrfeWbH++aa3i/WjnE0/8A32a9hGl2WP8Aj2i/74FA0qyB/wCPaL/vgUvrt/si9ojxz/hK9a/56z5/3zTv+Er1v/npN/32a9kGm2Y/5d4/++BTv7Ns/wDn3j/75FP67/dD2iPGv+Er1s9ZJv8Avo00+J9Zb/lpMf8AgbV7ONPtD1t4/wDvgU4adZ/8+6f98Cn9df8AKL2qR4mfEWst/wAtJz/wJqYdd1c/xzj/AIE1e4jT7T/n3j/74FH9n2n/ADwj/wC+BQsbP+UPbWPDhrmrjnzJv++jSnXNX6+ZL/301e4jTrX/AJ4R/wDfIpf7Otf+feL/AL5FP67J/ZGsSeG/25q56yy/99NQNa1bP+smH/Amr3P+zbUf8sI/++RR/Z9sP+WEf5Cn9cm+g/rPkeHDXdYB4ll/NqnXxHrC/wDLSX9a9r/s617wR/8AfIpf7Otf+eEf/fIpfWpdg+t+R4wnijWQfvy/jmpR4s1rpmT9a9jGn2o/5YR/98inCzth/wAsU/75oWJfVCeLfY8fTxdrS/wyH6g1OnjPWAeY3/75Netiztv+eKflS/Yrf/nin5Cq+seQvrafQ8m/4TbWO0L/APfJqJ/F+tPwEcf8BNevfY7f/ngn4AUv2WAf8sU/Kh1/IlYq3Q8XbxRrhPSX8jSDxNrn/TX8jXtP2WD/AJ4J+VKLW3/54p+VH1nyL+uNdDxpPFeuKMEP+Kmpf+Et1rHRs/7hr2D7Jbn/AJYp/wB80fY7c/8ALFP++aPrHkT9c/unjreLNbI6Sf8AfBph8V64Bx5n/fLV7L9jt/8An3T8qX7Hb/8APFPyo+seQfXPI8YPinXMciUf8BamN4n1xuMzf98tXtX2OD/nkv5UfY7f/nkv5UfWX2D635HiD+ItdY/8tvyaov7f13/pr+G6vc/sVt/zxT8qX7Fbf88U/wC+RT+svsP66+x4Z/wkGujvN/49Tv8AhI9c9Zh/31XuBsrf/nkn5Cj7Db/88k/Kl9ZfYPrh4h/wkeukffm/8epD4i1w95j+LV7cbG2P/LFP++aPsFtjHkp+QpfWpdkH1ryPDz4g1s/xT/8Aj1Rtrmtno0347q9z+wW3/PGP/vml+w2wH+pT/vkUvrUuyJ+s36HhP9ta3nkzfgWpDrGtes34s1e7/YLbH+pT/vkUz+z7b/nin5UfW5LoH1hdjwn+2da/vSj/AIE1MbX9YRl3PKB6lmr3n7Bbf88U/wC+a57xlYWw8OXDLCgYYwQtXHFyk7WHGopSSaK3gSZpoGeR2eRhliSTXaCuC8AOQgU/3a72qqb3IxUeWpYUVNB98/SoRU0H3z9KIfEjllsNf77fWmE89ac/32+tNNS9xohuDiB/pXlvieTJA/6aV6fe5+zNj0ryjxK2ZAp/56U1sz0cvXvs9D0//kHW3/XMfyq2Kqadgadbf9c1/lVsda8uT94xn8TFpQBSfSnbD6j86qMG9jK6Clo2+6/nTgPUr+dUqcg5kIKWlx7r+dLs91/Oq9mxXEHtS0uz3Wk2+6/nT9mxOSDNOBz2pNoxyV/OnYx3X86fIK4uRRxSY/2l/Olx/tL+dPlYhc0ZpMD+8v50oA/vrRysLi5oJFGAf4h+dLgev60+RhcQU7IpOO5/Wl49RRyMVwzTt3tSbc9xRx/eFHKS7C5NJk5peP7wo49RT5X3DQTNGc0u33FGP9oUcr7hdB+NGaMD+8KMe4o5WGgvXvSEelLx6ij6EU+VhcbzS5pRj1FGB/eWpaYXG7uaXJpcDP3hQRxncPzo5WFxtFLgeo/Ok49RRyMaYlHalwP7woIH94UuRhcM5pCBQVwuQQfpTQTipcWhpimue8ZHHhq59OK6Dmue8ac+GLn8Kqn8RrS+NHO+AmPmKP8AZr0Qc1534DUidf8Acr0Va7KmprjP4g4ZqWH75+lR1JD98/SlTVpI45bDX++31ph609x87fWmHrSe40Vr04t3+leTeJD/AKSP+uler3//AB7N9K8j8RN/pWMfxihdT08uV5v0PStPx/Ztt/1zX+VWwKq6dzp1t/1yX+VW68ye5zT+Ji+n1p7jdLt6dBTPSpT/AMfK59RW9JXVmYzZyU3jJUvri1g0e7uHgbazRMuP1oHi+5/6FzUf++1rJ0qMN4j1zHUTCtwQ8dPzr1lhadr2Of2jIf8AhMLj/oWtRP8AwNaP+ExuR/zLWo/99rUwh+b6dOa5m5n1GznmO6SFixZfMTMeP7uTVLCQfQOdnQjxhdd/DOof99rS/wDCYXf/AELGof8Afa1maZq/2m28y6iSEq20lGP8iOlbsKIVEipvVujKeKPq1PZoOdlKTxpcxxl28M6gqqMljIuBUCfEEOoYaDfEHvvWruruTpF2Ah4Tpmq/hPSoZ9MguroZjAARCcA/Wn9XproaQlFxbk9hg8fg5xoF5n/fFL/wnz/9C/eY9d4rqQTCGVfKMR6KYgQB6YFYmtaVEdPkvoFSORATIkecY9fah4an0Q4ThJ2Yy28Wahe24ntfC9/NExwHRgQam/4SLWR/zKOoj6utL4TkZPC1oVV3wW4TrV+W5aPUW3O4HlcKTWcoU1pyiipOVkUP+Ei1jP8AyKl//wB/Fpv/AAkmr79g8K3u4c480VYjuZltQVk/ezycEnt6YpdUuJoLKUxSMkmQuUPJpwp0ZacpFbnpkI8QayQD/wAIpeZ95B/hTh4h1rofCl6Mf7f/ANasiXWrm3fyzdXM9xjBSJ8AexOOTWvMt7b6THqF1eSWyuQFXzCxGfXIrdYONr8ph7WViKfxRqttEZp/DF3HEOrtJgVS/wCFgSY40hv+/wBU6XNxcRTwTzNIPlxzkH3rRXTI8DCjPfIp08LRluifbysZH/Cfyn/mEH6+f/8AWpf+E+kxn+xyT6edn+laxtIklIKBx3JOKkSBFyVhjT3qvqdFdBqrJ9DE/wCE/kIyNHP/AH//APrU7/hPpDj/AIk7f9/v/rVveRJNysCMc9hV6LTYhEfMX5sHOAOOKSwlBuxbnO2xzA8bXLDI0f8A8mP/AK1H/CaXQwRo4/7/ANc9M4W5lBJ2hz3561bRbOYBk3K3VhvOV/CtZYKjGN7XNacXUdtjU/4Te53YGkg/9vFI/jmaMAtpIHP/AD3z/Ss3UnBjQgYB/CqlrL/pIPUewzThgqM43sKr+7dja/4T9x10v/yL/wDWpP8AhYDdtLJ/7a//AFqjVZHAKo7D/ZQmrdxpd3axRSPGD5gyEUbiPc8cVLwFEw9syufiC/8A0Cj/AN/P/rUh+IjAf8go5/66011aMfPGV/3k/wDrVoJoV3PbJNbeROr9PLIOPrR9QooftWZ//CxWxzpX/kX/AOtTT8Rj/wBAo/8Af3/61aD+G9TTkwJ/30KafDepkZEEf0LCj6jQD2rKH/CymH/MJ/8AItanh7xj/wAJBqLWn2HyNq7t3mbs/pVJ9A1RDj7HuGf4cGqHhKKS38c3cUyGN1i5UgZFZVsHSjBtFKo2z0dB+7bPWm9RTkP7th7UweleJNm6Qma5/wAZf8ixc59q3ugNYHjHH/CM3WfaiHxG9H+IjB8CgecpP/POvQhXnngg4uIwP+eVehA5rrma4z+KSVLB98/SoRUsP3z9KIfEjjlsNf77fWmHrT3++31ph69al7jRVvxm2f6V5B4i/wCQgR23CvYLz/UN34ryHxHn+02H+0KqOzPTy52kz0vT/wDkHWv/AFzX+VWec1X08Z021x/zyX+VWq8yejOafxAvWpm/4+F+oqEGpW/14z6itaW1zCRxHh2My+IdeIHSYdq6b7Lg8da89Nu76xrd2zoltDOPO3zeXn0Ax34q5ofiD7CLrzYr22sbg7o23bymOCwLete+lojkO0ktHKHYoLdgQcY/Cq++1uHns54lDQ/6xCNyL6c4x+gp15JfP4d8xY5VEkW5ZM7ZiD0PHfFJpOo3d3aq32ZYPLQrK45bd6+9aLQjqKNNtUhKJCmxjnjnP5c/zrnNRdNBule2ech+WjhYP+h6fiKguPE9/blZJIGMEMhRrpFEYmJ6Aof51iXOqtN50k9ikzyNncpbj8qG0VY7y4uUu/C1xcKp+eE7srjB9D71H4PvIrnQIbB9plQbgrfxA+lc7pepXT+D9ThnaZAg3IV5XB7euaoaXqllBbQeZPDlVHVyCPyNZybR1UaUakZJs9LmVBKqopJPTCkD8R2qr4iu4bLSJbfbi4nXGz29cVzi+NAqbV1NQvT7+f1PNULrUba6DsudzKcvtcs3HTPeolUS30LhhGpc0nobvhKeW00S0kRmeI7hImOnPUVYu51luXk5Ab5VJBGKpeGtSsIPDcFvPdLHINwZGR9y8/SpPt2nibLXasR/ENwz9RisqzSacSsO4cz5icYWSMRfvJgMIufu+9TXqpb2O0kdRuPYnNUbS80+2kknN/CZWPyg5yB+VWLm50/ULd7aLUoEJAOXLY6/SimowXM2YYyq5PlijI0dVtNQnvbk3DG2b5kgXcxz/F/u1Lrourmyhu4ZZ5LFicRyKV2H1IY5q2toqFCdUtN6DCurOrD2yO1I1hD5xnOo2jztx5kzySEfTIwK9BYqPLdnIlK2qDS/3cIST76hSwx78V1l4FWMSE4GByK5JFg01ZLmTUIpizLkRhix/StG68U6fJHsEmVPrG2f1FZ05xk+Zsi0rao0UkilUKAMZyc96fcXsFuy7Ig0mOMHgfhXLnXLKJ8pOSPZTSNrdk/JlI+sbf4V0fu31JTktkdfFdu6rzk9R6D2NMlvJHJUhEIBxtOe1c3DrdlGpK3RA9Cjf4U6XWrWUEm7XGP+ebf4VMVC97opzl2MW3S0aeUz3kK5dsq6E9/UVOqRhysLwSxAZSRTkk+hyOlYbA72wspG4kfI2P5VYivZ49oZZXQDCrtYY/KtKsouNoyOvDSUZXZc1R8pHxz6qaueErW21DWPKuo96CMnbu71nxairuBc2Xmr6PGzD+mPwrX8L3Wnr4gklhJRRE2+IfNt+nrUKpy0rBiJKcro9AieO0hWGFdqLwAO1MkuDncM9Kp/2rZMfvTA+8Rp/wBttWRmDsVAGQEOa4PaN9TnsEk5YEFQQf71R2txHabhHEqgnogwM0xtQsdwDeepPrCadELaRRIhfaehOAfypSrW3Y7PoSyX7yfu9gGe/pT5c28XmPKoXH3hzSp9mHUsadutwpUKCD19KHiYW3HySvsNguluFWSJ/MTOAQO/0rh9LYn4palkYzEK7tLmOMgLEF9MVwOkuZPipqXGP3XPNQ60KkWkylBpnexn9230plOT7j4pua8yeyOiO4hrnvGWP+EYuvwroTXPeMf+RYu/pUw+I3o/Gjm/BLf6bCP+mX9a9IXkCvMfBbEX9tj/AJ4/1r05OgruqLQ1xv8AEHgVLB98/So+1SQfeP0qYfEjilsMf77fWmHrT3++31ph61L3GiC6/wBQ30ryHxJzqbD/AGh3969dvP8Aj2bntXj/AIhIOqt/vCnHZno4B2k/Q9Q0/wD5BlqP+mS/yqxUGnn/AIl1rj/nkv8AKrNcU4p3OWXxMaF5BPrUrczj6ioupFSE/wCkL9adLsRI8d1KJJvEGpb3dVE3O09T75qO6SW7QJLOzBeFyentwKlvFjfxJqfnSyRqJf8AlnjJ/OrjaMVaFN967SnCbdhBOM9unBFe/CMnFNHFKSTsyNtZ1aLRk06F2m2nP2h5DvA7LgnGK3h4xi07QRZ2kFw92kWFcR7U3kcnrWR/YssbxKTqH73OwhVOcdRn+lJDpMs1ybaOS+adRkx7EBUe4rTlkTzrsZcmqSyywPKJy8SESPIR1PU4qa31Z9ME76fcv+8++pUFj74xxVn+yGniMTTX0aOcbZFjTJHbmmQaAqzCCF7/AM18/KNnOOufpT5X2H7RdjDtdVlsry6mZVmNzGVdWP6+may/uqFzxXWt4UUbQRfkSNgEbME/h0pD4Uh3Ebb844woUmp5H2EqhygXnGAeemP619B6LCJbO3QkgLEOleI6ppttYFUgedpN21lkA4r3PQT/AKJDj/nkvP4Vw4iKdRRZrGTcGyTUGs9MtvtF3Kyx5xkLk1LaJZ31qlzbyu0T/dPT+lYfjaUmC1tlyS7lseuB/wDXq74OlD6GFzzHIVxWvsqadrGjptUvaXG3es6RZXUlvNcTCSM4ICZwfrVqwvNM1PItrppGHJQ8N+VYtnFHceOL5JY1kT+6wyOgp8kEVl44t47dEjV1BYKMCj2UOwOC2W9jcvWs9OtTcXEjrF0yBk06zSzv7Zbi3d2jboWUCsfxrKy2MEC4LPJ09qm8HzF9JeM9Y36Uezhe1gdNuj7S5duIhHMVUdO5AqO5ubeys0nnW4kLtsVIF3MT9Kmvc/aDx2qjqJ/0WyOf+Xj+lcdKEXXcbaESb5EyX+1tLWLzDJcgBC5XZhhjtj1yKQ6vp8enTXlx9sgWJwkkciYZSenHesNFglnkjuJfJRhIN+M7TuODin6nIl7pzWF0kEM7y4nlVwFkKjIbJ6Zx0r0fY0+xz88u5u3WoWNncrG63j5UOzxxhlRSQAWOeOtPivNOmu47dGm8yRyi5QAZAz1/GuduJrieJ5oGh8o2MZmDgk7Q6/d7Z+tWNMwda06QKebqQcdcbBT9jT7C55dzUvNUsbRZnMV5KIZBFJ5ag7SeR1NSHULJUkZhdRvGVBiZfmywyMVk3hHk6zg5/wBMj6fStHULQSeK9Nbf+7eLMqf3ivQ0OjTtsNTl3Ll0GikZQ7EY7mvM/DVhfHVL68WznltnZoxJEoYg59CRXpl8f35PciuX8Gp5mk3HI4uW6j3rjoQUqko9DacnGKY9bWYRt/oOosx43NAnH4b6atrMpx/Z99x/CIYhn/x+ugMRJwWQc9qZKWhMYZkYM2AOo/Suj6rTT6mSqyexzepalHpSrdXdte28X3VJgRv5NWTJ4q0Kd9/l3uSOR9iJyfzrQ+JHy6BCR183HFdBphJ0myBI/wBSnYHtXJioQpa2NqLcjmIPG+lW/wAqtfquckLYnJpT48tAxP2nUh7f2bXUyNMQ21MPn5AQuCKZI1wSuxNvc7lXmuL2tP8AlN+RnNL4+sFuA7PqLQ/88/sIBP45ql4U1GHUviNeXlusiRSw8LIu1vyruYyxUZ4JH8QANcnpp/4utdHP/LvW1CcXeyJkmjvUz5bUwU5PuPTM4FY1NhxFY8Vz/jDnwzd/QVvGsDxfn/hGrv6Cph8SN6Xxo5XwWR/aNrx/yyP869Oj+6K8v8F/8hO2/wCuJH616en3eK76mxpjP4hLUkH3z9KiBqWD7x+lRD4kccthrffb602lb77fWkqXuNFW+GbdvpXj2v8AGrP3+YV7HdYMDZHavH/ESj+15P8AeFVHZnoYHdnptgf+Jdbf9cl/lVndVWx40+3A/wCea/yqxXmOT5mYTXvMcOv41ITm5X61CPvCpj/x8D61rTehlLQ8ja1W78TatEXIxJnIAOTWsBfqyFZplMbbgAigZwBz+Arnb6KSfxZewwH52lPG/bkV0EejWgRC9rftuHVbg7T/ALte8qypQVzidCdRtpkqyajHKZRcSfOuGURLt/L196TF89zNcM7+fKmySTylBYep9/emWulQLqVqstjMqS3IQebMxDL3BGetX9c0Gx0/U3iigHlN8ygkjHsOap4i0eYVPCVJz5eYpyi9nhjiuXM6xkGMywoWBHQg8Upjv3XhcZbOViXI9QDnjPtUBsbTPMPPs7f41DPZWsY3C2Qr3LTMD/Osvrp1/wBk1f5y+w1V2JYy8gDHlr2/4FStDqDqSIGUnPzLGNwz15JrKNtZMm5beP1yZXP9akis7SVQUtlI7nzX/wAaf1wX9lVv5zI8SWZt44GZ2LO/IIwa9m0L/j1iP/TJf5V434ktLeCG2aGPBL/3if517HoA/wBGhxx+6WuadTnqxbM5UJUU4ydzM1dftvi+ythyscbEj8Kf4OYpLqNuf4JcgelNsHW48bXUzHCxptGTxTdFYW/jO/gyCsi5GD1rrSV7mzv7Nw8g03H/AAnd/g9v6Cn3uf8AhO7X/dWmaYP+K7vwR/D/AEp182PHVqcfwikLVy07D9cP2rxPp9t1C/MRS+Fj5OoanaHja+4Z+tJEy3HjuV2YbYUI5OO1M09hbeNbmIEFZVyKOo7e5y+RsXp/0j8KzdcuLO30SOa7e9TE37s2YBk3fQ1o3v8Ax8Y9qw/FMixaFZu7BEW7UlmOABXDQf8AtLMJ/AJYz6DfxXEJXVLe5t4S0kd0myRgcksPXrUX2nQba0sdRmj1HUp7skwW7Rh5JMjrt6DHrRe3ltqPim8msrhLiKLTSGeJtyg4PGelVNCOLvwgf+mDcE+xr1W9TlLIk0M6LJqHnarbQQstvPa7VEnLDCsOwzjpV+7i0221G1tYZtSivGR7yIwIrHGACvIPqKqeLdMbTvD+r3ckwZbq6ikwV27AHHU96SDVLLU/H+jmxu4blYrFw5ibdtPy9fSmmILfWNMv7iew/s/XTNK6SXBkt9pjI6FvQVb/AOEp0m61i3n+y6gIY5DbpeeViAtnGM9fxp2khpPG/iUA8mCJRzweGrM0S1TU9Ck8OzXBtNRtLtpZElXJZdxIIHcYpNpgdXfjFww4ziuX8F7v7JucAnNy2PfmunvmBuWPtXK+DZ2j0a7AIH+kv8x6DrXn0G41pM6Zw5opGnf6kpBt4QGZhhieNv8A9eotLjeSXLtuEQwqjjHvWZMJGuWfB3E5GB/KrNheCGU+YrsWbG7OMUo15Sq+8j0JYeMaN4blD4jEf8I9CM8+bW7pyl9KseSAIVzj6VgfEkkeHYP+u1dDph/4lFpzgeQv8qMx1irHBhr/ADHfZ38lkMgIP8fOQKihjSdF8q4SZUOOM1l6nqctwzQRK6wjhiRgn/AVnWtxPaSeZCjYHLLjgivNjT5lc9SGGco8x1vlN5quGC+oByD+Fctppz8WLnt/o4966i1uUuoFkCspP8J4rltMP/F17n/r2Fa4VWk0cVVaWO+jPyN9KbgZzSpwrY6EU3ORUztYIgelYPi7nwzdD2FbuTisHxbz4aus+gqYfEjakvfRyPgz/kKWv/XI/wA69Qj+7Xlvg3nV7b/rkf516lGPlFd83oaYz+ISCpofvn6VEBUsH3z9KiHxI45bDX++31pnQ09/vtx3ph61L3Givdttgb6V49r8m7V5P94V65qBItmx6V43rBJ1eXP98Vcdmz0MB8TPVbHjT7b/AK5L/KrIxVax/wCPC2/65L/KrFeVLdmE9xR2+tSsczge4qHuKmP/AB8L9a1pK6sZSPFNUdl8TXxBZW8042nBHvWtY6vbN5VtLCpYjYXMu0bvX2rLvUjl8X3kc03lI0py+M4rplvLVVTFxpxGMYZBnA455r3qkoumla5jSvd6lm0RU1WxEaw7RcqDtfee1df4g0Q6ixnhkKyoCNjchvxrjtNZDq1hsu7WYNdg7I1CkDjpjtXpjHlu4yfx/wDrUoQbjysJ1HCopJnmEiGGQoxG/wBmyPzqCZSyEgn3UY5rrtW8OoZd9tMEHJ8sjPPtWBJpdzIxFvmSMH76kAZ9s1xzoyUtD2KOKhKKu9TJAkkjHyyKAcgKQCalj80PkpKR/tEVf/sbUSoHkSkZ4wR/OgaRfqQfJl+jOKnln2NfbU77nM+Kzm1tsf8APSvW9DOyzjY/wxA/pXlPjCyubeytpJoSieZjdkH+VeqaHvexXyyA5txtLdM47+1NRtOKZ5OKnFybWph6Lo9rrtxe3Ny8mBLwY2xTo7OHQ/GdrDExEUiZG9sn86Ht/HFlG8n9q+G7eHPU25T+vNZ41LxTNcIRr/hdpBwu6Lp+Jr1VRbRx/Wmm7+hdGqW2l+M72e4fbH045OcVJa3o1rxbHe20cnkxKNzMMcAfpTDpvjuciQ3nhx9/O7yM7vxxSOPHFq3kvrPheEjqhTH6UvZXlYbxMUr212HaXpVrr+p6hcXJkKLIcbHxg5pz2EGheKLJYCfKk4BZskmoIn8Yw58rXfCi7jyFjIz+VT2o8W3Oo2/2nVPDdwitlhHCTJjvt96boWEsU09/I6G9I+1NgVh+KQsmiWSOispu1BVhkGtq9B+1H1xStplrqljFHdq5WKTzF2sV5H868fD/AO8tFT/ho5+3ji0vVfEmnxRJFHJb+ciIoUcrziqWjKHuPCMeT89u4ODjgg9K7O40SxudQe+kEn2iSHyWKyYynTpWff8AhrSRosURW5jWwQtBLDMVlT/gVeutWcrOR1OP7PpPiK1E88kMV7CqCWVpCBvHHNbwghg+IejpDDFEH05yQihc/d7DrWHpWiW1xZRyn7Q5lZmkXzsFiOhJPBNaGlx29n40tEHnS/uGSKR59+M47dhxWzhZXW5HMaekkx+NPEzgciKI8ngkKaydRvX1LwzpviGVI49SjuzGk0Py/KHIx7jiuyt9KtbbUbzUI0b7RdKqzFmJUgDjA7VmJ4L0VLtbgC7MYk81bY3DeSHznO2sWy0i9fj/AElsDqM1xvhSe3GkXaPNEri5ceW7AEjmuwvzi4bntz7V4s9pHNf3Kqsa5did85jB/wDr15lKS9rI6+V8qPUHnjeMQG4gBCk5DcfSs/zMQqg2DnOdw61wQ0hN4iL2qsy7lBuiQfoRxmk/sXjO6yKn/p//AJ1vLkbNY1ZRVjq/iFfRTeGbRDJH5gl+6j7j29K5h/FOuWyrDBqLpEihVXy1wOPpWbc2cUcUqtGhkQZBjn3rV6xuLoCYW8NvLGuNyzHGCR2NaNRno0YRbjqa/wDatvewQyX98Dc7QXO3Bz7/AC9Krz3dpPqVncLfQeTFneN54/TmqbxX8kq6UJY4ZiQyIZGLHB6luhq0I9Q88zTx2cJtmI3M5VXPfKj7w9KSw0Df63JK1iK98W62l3KLHUn+zqfk2xAqB9cVo+Dbme88fefcyGSV7XJbHWsl7y6XS7gwwwPasxLvE5ZgT3z/AAj8Kv8AgMn/AITeMA5/0PvSlThBO25g5uWp61F9x/pUZp8Q+RyfSoz3ryJ9DeKFrC8W8+HLn6CtusPxcceG7r8KmHxI3pfGjj/BQP8Aa8HP/LM/zr1SMfLXl3gj/kLRc/8ALP8ArXqS/dFehUeiLxv8QkqSH75+lR1JB98/Sph8SOOWwx/vt9abinvne31ptS9xopaj/wAerZ9K8Y1Y51eXJ6OO1ez6gf8ARW+leL6sQdYmOP4xVR2Z6GB+Jnq1j/yDrb/rmv8AKrIqrY/8g62x/wA81/lVkH5a8l/EzGa1Y7OCKlY/6Sv1qEdR9amJ/wBIU+9bUtjGR4jqySSeJ79Y43dvNOQq7qZ9nuA3NpMP+2Jx/Kuk0y4eHX/E8qHawVeSSvc9SOcU99UJiIN3aBwCzKuoXHJ9Bxx+NfUUavJFKxx9WUPC0Mq+KNNLW8ijzgeYmA6/Sva9rFz8p/KvGfCN1qup+JIhJqF99kgBmkRp2I2joOetX7zU724u5nW+uoVZiQqynAHtSrT5mRZs9NvLJblV3wu5zzt6475NcF450hJbnToII1REfiMHaD+NYNzrt/8A2jbRpql2IlZQT5pGTmuo1y8RvKuLqMuUbCqiZY4H61lZFap2ZvWSFURECqUQLuKjB9uDXF+O7tRrkULOyssQJI6H2pW8aI7L9m0iCQL95pd0ePbjNZ4v9P1DUXu9Q0qEmUYGTJIIx7EYp2AztUZX8GxMrlwbkcs2cc1674fAa3hHX90vFeP6nsHhHEabUF5xzkEZr2Dw5xDFz/yyXn8K462taCNF8DOC8RXlxrXiJ4NxYLIIoYyflH4Vd1DwLd2OmvdLdQTNGu54gpG0ex71lwnHi9f4v9L9K9S1fjSL308k17jqOHKonnKPNc4zwBqc32yTTXkLQsu+MMc7T7e1ZvjVVfxTOCqk7VAz9KPAWT4khGST5RNM8WHPjCcejIP0FO1ql0Jt8pej+Hl/IiP9osAGAbBDZrW8P+D7vR9WjvJprVkQEYjzmuvQbY0GBwoAp2OPeuaVeTujaNNJ3Mm+z9qaq2qaz/YHhufUBEJnQ7UQ8bmPr7VYvyBdn6Vz/jc/8URJ/wBdlrwMO/8Aamds9KaKj+JfGOkxWep6vBpj6dcuAY4QRIgPTmty+1+6TxpY6JGkDWV3CWcumX5HrSaxoc/iDwlp1rbzQxMqxyEyZwQAPTvWXfKU+KuiqWB22+OOM/LXsHLuUdI/tnVLzUdNsprWFbKTbtkXjGeCPSrWiyXaePbq1mjtJZbOzLSTRR7eewqfQQLP4p61angTReaB2PIpnhFReeJfFepcdfJUj0wa0dR2J5SfSvF2o33g3VdZljthc2kjpGFU7SAe9dHoF/Nqnh6wv51jWa4iDusY+XPtXnugcfCvxB/18yj9a7jwZ/yJekH0gH8zWb2KW5NqJxcPxztrw7UkMl2+MH943XGK9w1A/v3J4+Xk14jcywHU5IJopmCyEuoGAwz0B7V5VF/v5HZ9g0/DM1navNvCPLsO3Me7aPbNZd81hc3Mkql1bnogw319Kv28mhwJJvt7kTN9zZNtCD0JPWs0xRtKHWZFAPA2gH88810JLnuEr8tiCEKLO5x6DJFKzhmJWaEowUkCZQDj1rQs76K51q3tmjZmZwCGRdrD3wa9e1OPw9otss1zpdiqEgcWatzj2FbxT32M27WS3PF2vrl1Aa+zgYBNymR+OOPpQuoXaPkX2fl2YNyhyPTFepjxD4QKbjp1uO//AB4L/hSN4h8HKeNPtvxsVqrrua+yq9YM8pe6mkjaJrhNhGCFmRRj0OK6LwCyv44Uq6ti02/KwI/OvQtLuPDGsTPDaaVaMYxuYPaKvHtXJaTDFbfF28it4kijEXyoi4A49KmavFu5k207NWPRo/uP9KjPSnxn92/0qOvEqPRHRHqFYXi//kWrr8K3awfF/wDyLV1z6VNP4kbUviRyfgdh/a8eOf3X9a9TQ8CvKfApJ1iPj/ll/WvVU+7XoVC8Z/EJM1LD98/SoRU0P3z9KUPiRyS2GN99vrSU5/vt9aYetS9wRT1Li1Y+1eLaoP8AibTf74r2q/8A+PZ/pXjGr8avNkZ+cc1Uep6GB+Jnqljzp9v/ANcl/lVjFV7L/jxt/wDrmv8AKrOa8iXxGUviYDqPrUrD9+PqKiHUfWpD/wAfA+tb0djGR5daSiDVfFUrFxsAP7ttp69j2qmda1TVXjj0RtUZl+8ZCjgD3wP1qaMbbvxc2DjaP/QqoQrqLW8ciypbFwAsNuuML6t9fzr6ON+VHD1NW01LVTDKbiWGMwnypJwAJZf9kjoRWPd6mYyVTPJ7DoKq3zy285WQs0gPzEnrVrRNG/tqaOOX93byS7Tdqu4x+xHTHvQ1cd7FbSbmL+27OS6iEsYlX5M8Hnius8YzONPEiBVPnnA254wO/aqHiTwiPDFzpU0dz9ohmnVWkbHBzx0rS8RMrG0jkUm3eYiYqpbAwOcVVrCvdlW0j027sI47u7mklVMra2rAM/1OP61Jd2Gl20fnuNSt4FUD7IbgHPvkfyqWyttMt751tvPiAUFWijyrj6HpS6hJp1wrJNLqBXnAihUAfX1qVcowdTNofBsRsoZooftX3ZWyevrXr3h7P2aHIH+qFeOX24eDFUrKFF58vmLtYjPGRXsXh4/6LFx/yyHA+lcNdfvY+pS+FiL4R0Zb0XnlT+cH8zPnZG6ovGOrR6bockWf9IuhsRc8gdzWrqWp2+k6e97dNhF4Ve7t2Aryt31Hxd4gGFLzyHCrn5YUr2aMXP3pdDgm0lZG58PLJm1Ga9IJjgQJu9WP+RWX4nl2+M7hn4VJQScemK9L0jTYNH06Kyt+QnLP3du5rntT8DLqWry3zahsSV9zReV0HoDVKtFzbDk90p3HxJhSYpa6bvRf4pZdpb3wK3vD/imz17fGkRt7lBkxM2cj2NWJ9C0n+zpLYafbiNUJBEY3A467q878IMYvFduqkj5mXr1GDS5YTTaGnJNXPQb/AP4+ifauf8bnHgWT/rsK6DUP+PxsVheM4JJ/As5iRnMcgdgPT1r5vD/73JHoVP4SN3+17HR/DthdahMYoTFGgYITzgelc7qLCT4raQykNmAsD+FYviLxRpGteFNJ0vTrtbi+Z4x9nTO4YxnNa+ofJ8VdGRyA4tcYJ74r2bHKO1h/7O+KdndjAWezkBOcZwpP9Kl+HkZHhO/uyPnuZ5XLeoANZnxXZrI6bqSEK674859VIrpvCVt9k8B2kZ4LW7uSPcGnYT2OP0Ln4U+If+vmQ/yrufBpx4M0nn/lgP5muE0KRR8JvEBBGPPk6H6Vs+E/HHhm18N6Xp9xrMCXaRLG0RBzn04p8ugI6bUSRcOemV/KuB0fTrO6O2eG1yNzfMm5m5rvNS5nbPA2dfwrzi61j+y9NikClgNygZG0kmvLwt3Wmdqu4aGzJZ6Cg2hNOWQfwMF/xqSDS9MkVWWzsyT1PkjaP1rzQxi6DSLGsZBLNvdduT79a3vCSbrmW2a5byQvCQybgG9TXoXirXZnK8kauuR20M+ni1htoyLtQXtgV3dOtdZ48z/ZtuCOC/br0ritSQRyWcZ+Z471QSRwRxzXceM7Zr63tYEl8pt+4MckUV2oxbvoVBqFRNanm2FDB/Lm6Yx7fSjKlgDDKR15PGa2P+EbvAv/AB+QMpHGd3+FV5dBvFAzeW+Dz/rCP6V5LxEL6M9R5jUT0gdB4BJGqXICEfuwSCc96pWQ/wCLy32M/wCr/pWp4GsJ7PUbl5mQq8YCsrZ71lWYx8Zb7j/lnn9BXfGXNSueVUqOrUcmrHoMfCv9KZ0p0R/dvj0pua8aotDeO4E8Vg+MOfDd19BW9WD4uH/FOXX0FTD4kbU/jRyfgVT/AGtHx/yzr1RRwK808Ax5vVPolelqMV6E2Vi3eY8CpYfvn6VEKlg++fpRD4kccthr/fb60w9TTnHzt9abUvcaKl+cWzfSvF9XP/E4mH+2K9m1L/j2bntXi+pnOsTc/wDLQVcVozvwPxNnq9n/AMeNt/1zX+VT1BZf8eNt/wBcl/lU9eNP4jOXxMATkfWpWI+0j6iohwalP/Hwv1Fb0XoYtHmuj2zXeveJrcQ+bv2gpnG4bq6+Pw7cTLGILGztVCgK00pkK/RVGPzrD8CqW8da/lSV/PvXTeI9Z1G1hNvpel3c85H+tVDtX/69fSQfuI897nlWp6Ze2mvXNpP5VxMsh+dTuL+mfwxXofhTT7HTvDCWepvEtwXMhWOX5oz2wR0NcTa6Nrkuo3k13o2oF7hCBI0GcN2Jyeah/sPxCVVX0q+Y9DttcfqatRbHdHZay2j21sr2GqSPdLMm1Jtrg/MM9RmrNjY2urwySXUO5oZzt+Zh2HpXIQ6DrG6yf7Be5WZfNje3I4z1zjpXc6ACtve5+Ui6Iwe3Arz8fWlTpc0dCqaTZT1HR/DVniXUHW3End52VT+VUrfS/BNzOsVrdQyzOeFjumJJrR1K1n1EzMBayrAfliuU3JjHXHc1laXHbPcArBp0LKDiS1s2jcN/vdK86niJuHM5am3KkzM8fafbaTotpbWcRVZJd7FnLHP1Nei+HcG2hx3iA+tee/ESRp9G0uRz8xfkjvzXoXhv/j2g9olx+Vb0JyqODk+pMtIs4Xxnq0mqa81sm5oLY+XGgPVj3rs/D1jZeHLJYpnxezqJJSEJJHYZ9BXnoAk8YIGAwbvn869IvL+Br4o6XCsMJuSYAH8K+jrNxglE4IfE7mmuo2kpVVmJLHAwh/yK4vV/GWraf4insofspijlCKWi+bH1rovtUCXQjKzDLA584YP1FeeeJcjxpd/9fC/0qaEVJtDqNrU9bkJ+yyevlknH0ryjwoc+L7fJ/wCWjf1r1eXm0frnyTx+FeTeEznxdBg/8tGqqfwyJluj0bUP+Pxqztc1a90rQ4H08W5nnnEX79Cy8+orQ1Di8brWD4tcx6BYusTzFbsERxj5m9hXzeH0xkj0an8JDbO6u9I1W9tb/TNG+3pbG4hubOAqG4zyD/SnJr2qalFoQsrfTo9Vv497XU8W5YgB0UZzVZbmbXdX1jVTZS2cNrZmBop2Ak3Y6EDpUGiOsVz4SldwqJasxY9AADXt8xxl+98Q348O3T6jZ6dPf2d4luxaItEwLYyAehrXudWvo/E9volpHapHNYNMrOhIVhjjH93npWB4nvdEuvCV/daJLFOWvYmnMTH5n3jjnvUmm6hd6h8R7B7rS5rApp7KqTMrGTleRt6UIHsLpV34hm1bUNLmi0AWljh7pIbUgSgjPyj1471TtdW1FrW3119M0P8Asua6MKWqWoEqKGKg7+meK2tCUS+NPFSnI3CJTj3UiqOnwRaK8XhbxJbBrZpzLYXiZCSEnO1sdGBqmwOi1Uj7TIAei/pXH2NhbXmkhJoonWQNkn72ex9q7HUyftUgIPTHPNcLpEV+7D7PCioVb53U14tODnVnyncknBJs5a50+KT/AEWPEL79pbyyd319PrXWaXapo9qtralRnl2K/Mx96xh4J1035uhLakrJv2l35H0xXV29ldPCGlhXeeuxTgV0VqFWSSTOduz0MfxJtP8AZbbAGN2u5vXpXfa1Ym58mSOfy3A4Hl7w2favPfEH2lH06OfaVF2u0qpA7evWvVgin5tq7sdc/wBa6KdFqnyTBtp3Ry40KZgoN3C2Om23PX2+anf2EVHN3COgB+zf/Zda6TGAdscSn2cU1F4w0cX0DAVP1Si/sle2qdzK0izEF05a58w/dA8nZj9TXFWYx8ZL3r/qj26cCvTkWNWDFYlOexFeX2b5+M17jBzHjr7CqlTjGm0kTFtyuz0GH/VP9KaKWL7rn2pteHU2R2RQtYPi7nw5c/QVu5rC8WjPhu6/Coh8SNqfxIwfAOPtY/6516RXmfgB83oH+xXplehMeK/iDhUsP3z9KhAqaD75+lOHxI5ZbDG++31pKc/32+tMNS9wRT1AZtm+leL6ouNXm/66D+de133/AB7Nn0rxjVsHV5v+ugqo7M7sF8TPUbT/AI87fn/lmv8AKp6r2oxZ2/8A1zX+VT5rxpPUiXxMcp5/GpG/4+V+oxUQPSpX/wCPgfUVvR2MpbnEeFNHtNS1/wAQSXIn3xTfK0MzRnH4Vsi303JGzVAQcf8AIUlGf1qn4FJGteJ25yJQSPXg0jXQZnMcEp+Y/eFfVUY80UjypuzuaBs7DbnytUx6/wBqzf40z7JYkZC6lnp/yFJj/Wqi3bSI42YCLlyeMCiLUYfL3F5OeNhUFiDWnL2Jvcma0sxIEA1LJ/6iUlb9npVnp2nBLOFlDne26QuSx65JrnhqFtCA5ZtpONypnH1ra8QaraaX4ajvbqKaWElRshOGJNcmLpKpTatc0pP3jBvL54bu7tVhRwzAtm8EO3j3rPtbtrG4Lw29vyCpabVEfA9hUUnibRZGDt4f1VyR1Kqc/jmkPiXRcY/4R3VP++V/xrxFRnFW5Tv5JX2KPjw7vD+jnqC2cj/GvSPDePs8PfEQ6fSvKPFepJrdrbQWGkX8HlNkifofpya6Cx+IEljbRoPD9+WVACdy44rppUpx5W1sT7OUk1YyL1bmHXZ54opt6TF0YRMRn8q0z4u8T5yZMn3sQT/KtJfinc8D+wL8d+ClKfinc99Av/zSvbWLi1ZxOJ4Kpcn8K+INY1TXlttRKtAULc2oQ5HviqnjnQblNTk1S3hkkt5QDIYxkow/kPepG+KExznw9f8APptpP+Foyg4Hh7UR64CgH9azWKtK6iV9UnbUym8c641h9h86E/JsMixHzNvTrWt4E0G5N8NTuYmjt4wdhcEF2Ppmqn/C17XzSP7AnMoPIEaE/pk1N/wtgMcf2HqGfZR/hVzxl4tRjYiOHd9Tsb8k3TE9cVh+KmA0fTOn/H6vWsq48eJgTXGj3kW4cb2VT+VJF8TbJF8s6bIwByA5U4P414VGM44hza0OySvCyNG6YWXiPxJa5wtzY+co6Z+Ws3T7620v/hEL+9mWCzW2KvM4IUHHQntSv8VrfdltDumOMbgitx6Z70xvipaSReU/h+6MX9wwqVH4dK9NVV2Ob2UiC9vba/0TX7m1cSW8upQGKRVwGG8cjjmunkYD4m6Xz10xuPxWsEfFW18sR/8ACP3hjHRPJXb+WKD8VoNwc6Fe7gMB/KGfpnHSn7ddheykbmhknxf4vCcsUjAGe+01zT61Z3nhDTtJa687V0vzut2JMy4c9jz0xzVofFq3R2YaHehm+8RGoJ+pxzTP+Fq2Yn88eHrkSn/lp5Kbj+NHt/Ifsn1O31Jv9Mf3HSvI9JiudQubuFb2+XbOQix3LIoGfat+f4oWEjGWTSdRVsdflA/WsfTdH8QRW098uiStb3DGVZFuEGFPrzXFRpVOeUrbnfRnCNuYvDR7sHB1DUQTnI+2vx/jSpol2V3rfX4HQn7a4psEXiK4iLW+j3Mijut3GRVOa71JXMc1jtccFXvo8itPZ4ja51c+HXVElxoUdyxhuLi6nEZz+8umYA/rQvg2FxmMTN2P+kvn8qLcau5Z7bS8joxW9jGfyNXYdM8UXQDxaHcOB3+2xn+tKUMQ+o3UoLqik/hC1iI3u6gnbn7RJ196UeEInUGNpG4/5+XHH51oDQ/FgyP+EfmwTkj7ZHz+tB0TxXjcdAuML3+2R8UeyxHcSq4bujKk8M2sMIlMk5BbbxcycVH4EjSD4hvEm7aI2wWYkn8TzWlNYeJVCiXRpFBOV3XseKpeEbS6sviU8d5B9nnMRYxlg2AfccVSjUUXzGOInRcUoM9YiPyMPamCnxHKP9KjFeRU2Mo6sUnFYfis48N3R9q2yM1h+LB/xTl0B7VMPjRvD4kcv4Af/iZDA/gPFeprjAryfwB/yFgP9ivWE6V6VTcMX/EH1JD98/So6kh++fpSh8SOSWwx/vt9aaetPf77fWmHrUvcaKt6Cbd8eleL6qD/AGvMCP8AloK9ruRmBh7V41rKAazNz/y0FVHZndg/iZ6ZbZ+yW/8A1zX+VT1Ba/8AHnDn+4v8qnFeLJ+8RLcO4+tSsf8ASF+oqLuKkYZuU78it6WxlI5XwQB/bnik9vM/oawLi2kMrbWLgsf4q3vAxP8AbnikE8+Z/Q1TlFu5dwAoBO5iOa+soO0V6Hl1E7kge2s9DNpAoubucHeEB+X61kxWNwkIYh13HaAeD+Rra0y1S7ZJklZUPJCtsOPrRdXL3EzeY+6FGwuOmPrTUtbITVkJp3mXMT2jx+cu3iRVwyfU+lX/AIhDZ4BhTn5ZU/rURj8mJEgIVWGcdC9S/Eb5PAsYyQPNjz+tRO7LpL3kcppxsnIW/wCmwbMnGT6Zq/LpMCMcQQOQMhcnn6jmsWxV2kjMMcbyhcqHGfyzT7V7++uZiGmDEFMsqjd9DmuSUJW5kelWnyytcfK9tB5byWJGX4ySgcegzyakmWCO4EUdtHvkXeB5y5Qe/P8AOmWel6lHOztBJNNGp8oz7SCPTGa39JlFnNb2t3pkLCUF2kaNWCge/YfWtLrY43UqLZmPbx2ckb+alupx8imXlz3x7027WxikRfIlgJGcMynI+ueK3rC5tLi/vnWOwkh2nyVITBx/drm4H8TymV4JNKMQYkb1hHHpyMmqST6C9tU7lrytPe0ExU2yJx5h+cze4Ht7VR1C/wBMsNMS5ieV5fMKeWRt3jsQDyPrVi68Sf2VoFxDq1rYz6jMP9HW3hVfLHqSK86ku7i8mElyxkJGOegHpUPU0hVmnqzStdX1OOe5ayna1+0feMa8kfWtCC5ufs7yPcO23hzuI/HmqtqPtMYWKeGNlHBzg1Vvzd5ZXcgkYIHR6lWe43Jt3NObUFvwtvvZ8LkMTzVOcTQyAbSGPTJ61l2bPaodykNnrmr8d2WYFsMT0JpNJbE3ZpW2r39gQI7h0J6BTgZ981fg8c6zbSbo7sPsPzIy7lP+fasMur4DhevU1HJAV5j+7nheeaHFPcabPUtE8e216yi/BtpTxu3Axn/CrV5rE1lrTSpIZLVlGU6hh/s14wzPG+Wfa3oAM1p6br89lKFlmcwMQCH5H4ehrCdL+UTbasj3OK+jntRdRyAxkZJCg49jjvSR3QmkyjHB7FcVzGjrd+SJ7FY7qzmAJDSAYPuOxrb/ANLjIe3sHkY8kSTKFH0IrnaaZSk+qMj4ik/8IhcDj7w7e9YVtraLbR2kF2FdYl3QngNx6d6v+Np7uTwjeG4hjiZZF2qkofv+lcTqNlNdFBbRpN5cIZvlwR7fWu3D/BqZ1Ndj0zQI7ew0rzrmTb9pZgoERODj2rKuvDWnXkmx9QcE5cH7IR+ueak8P+KdE07TrPTb17v7bCuQoiLAE9gc9auf8JP4Rkm8ovPvZsEtFIMt6ZFdLMijY6bZadBtW5vJgxyD9l2/zrd0nUUskmeKOcg4B80AZ9xzUt1NpHlxyywNiQYRirEVVtxY3rCOB7RpUBG2S2YY/HPNSFzWfxCyqpSMTEnGxWUMT+dL59/fNELjTFSIHLM833R9B1qm3h+O1hE00yMSwKsluAyn/ZxTL/xBZ6aI47u7uWcclI4AMj3qkBi6jf263bo0JzE+du44b6en0qjYt5nxZDgYBs1IAPTiqVxc+ddC4U5jkbcOMr/+urmnNu+K4PAzZrwPoKip8DLitT0WLGxvpTO1Pi+6/wBKj7V8/Ud0dkRQfWsPxZ/yLl19BW13rE8WnHhu6/Cppv30bU17yOR8AnOrjk8JXrS/dFeRfD841j6pXri/dr06gYr4x4qWD75+lRCpYfvn6UofEjklsNf77fWmEU9x87fWmmpe40QXJxC30rxnWmH9szf9dBXst0Mwt9K8Z1lcaxNnp5gqo7M7cJ8TPTbbizg/65r/ACqUn0qG2ObSD/rmv8qkzXhz+IiW44HkVMSftK/UVCKlb/j5X61vS+Ezkcf4SjMmpeK1SV4t0oBdD8w4NUIUgkka3ijmIYlXaXG7I7g1peDI2n1bxPCkiRs8wG5l3YGD2q+3geaTBfxBIOo4twMCvqqb0XoebLVspJHbZW3iaMJHgM4Ykn8PWpJ7d47oKI22qQTlST+lWo/AUcUTINYuGGOAUGM+pqzJ4TnvIIDcatJFLGuxmt1+8PemxJFC/ngUITKqEHgHj/8AVTfiHcQTeBY/KmikIljDBHBx161OPhzp5OZdVvH59FFZHjPw7Z6B4QlFm8zGa4j3GQg+vTFDSLp/Ejl/LjYwGS7+zbRw+3IBx3A7U7S5ptRvYQ5Mn2ZiiYYgD3Ax0p32RryaCPLrEQA7IcY4rWeytNHEN0bi4jGdpMgOD71nGm5Q0OvE/wAQhOnCbSbq9AmhuEY4CH5CQe56063nu2gsZhbK6bCJoArbJM+pHX6VTNisUvnLq0cayscAmUAk+o28Vde6vNMtore1uIwqIWYhflJ+pFZdTB3Ibi0u5LMWtjoA3E5Mhg2lF9EOc1YS0msdHknubN7a5RcYkjZ12joQ3QH2qmPEl/FHEy6vBM5PzxpEq7fzFZXijxJe3NsIftryxN1BjCfN/UVq2yY/FdnGandS3d/JNKxkZjgFeOBUCGRwN6gAdBSkFn256da3dG0Q3coblh6UnKysNR5paFbTYZnlysfHrjNdJFYm4ZSY3Bx6V1Gk+HraJV81ecdq6W3sbOMAJEv1rnctToVOyPMbvw0zIXVH3YrHOlzQS4MTt6ele5pZQyfLsBFQy+H7Zz9wUxNJHiv2G5zuaBiPpVuKRooSGQrn25r1ttCtkGBGv41Vk8P6fPnKYP8As0pOw4q54zctEGJRR7lhVcXJwcY2dMBQRXpWr+D4yrNGNwI7jpXn2oaXcac7rt3KDwMU4STJnFrUu6F4gutFn32cjFBgvBIOGH0r0A6/LrEKyxTSrCQP3QG3B+teQJeFGww2n1xmvQfAUkd25gumZo+oTfgVNWmrXIb5lZFzXlH/AAhWo8DPmKSR161lXmv2kMMNtJaTm42AMwfarADqvGc12HjuGCHwbdC2RETcv3AP5965y9u44tHtrNLO2IlVTJJMuZCPY9q0w+sSGmlqXbez0fU9PyrCzKLvZi25j/vHFaml+HtM8QwrNBcx28kP7tPI/i/2setFlpmgSaJawXjWsty+ST5+1lHocEfrUIuIdNguPIv5IngXA8phjrwCMZNbpEMs+IZNQ8PXFkkGqm5spCI5Y5Y13L7nHOKWS2uba3jtbG6FtOZvNd5ZU3SJnPy+3tXETaze6hem7v5Y5+dixBAFP+fWte1j13UEE0Nujo77ASFbb6BT1xQOx0Ou+MYrO2RWjlDj5EEWNxY8bgegxWBb3UWki1uNbjmvGvz5cMkkyusIzzuHasbV7vUopvsV80Vw0PGxlDKp9RmqcVhcTNKrWkccgiLbpIyBt7n0zRdCsdHc6pbQa/dabbLHbKzIkLooEefUn0+ladlGYvi0Y5GDuLNQzL91jjtmvOYo7r5XCNIiSqcHgZz64r0PTWd/iorP1NmhYeh29KmpbkZcdz0OE/I5z2pmRToh+7b6VH1r52rsjsiOJrC8WjPhu7PoBW4CBWH4tP8AxTV1j2qafxo1p7nHeAOdYGP7leup9wV5B4AP/E65POz8q9fj+6PpXqTFif4g8VNB98/Soe9TQffP0pQ+JHLLYa/32+tMPWnv99vrTD1qXuNEMwzE30ryDxAoXV5eP4xXsE5xE30rx3X5N+rS8/8ALQVS2Z2YT4mei2x/0SD/AK5r/KpR1qK3/wCPOD/rmv8AKpR1zXhVPiYpbig8CpW/4+UqLv8AU1LIreZuAOQODit6WiuZyR55ofi3SfDPiLXV1KSYedMNvlJu6fiK3T8UPB5PJvCe3+j/AP163GsbWRy72Fq7tyWNsCT+lA06z/6Btp/4Cr/hXsLHxStY5HQuzDHxR8JKcqt6Ppb/AP16T/hZ3g8nJF5n3ts/1re/s+0/6B1pj/r2X/CgadZDppln/wCAyf4Vf9ox7MX1cwx8TvB+cj7aCPS2/wDr1g+NPHmg+IdDSwsJLozeejZli2KAPfNd3/Z9p/0DLP8A8BU/wo/s61PH9mWeP+vVf8KHmEOzKjR5ZXPOLe8ghCg3MWwgZCyrn8806/vbe+sxby3MMgVsqzSjcB6da9F/s206f2bZYHb7Mv8AhSf2ZZnrptof+3Vf8KlZgkrJM6nKMndo8wkdZwqy3cbhegM3H86J2S4C+dcwMFG0DzMcV6a2lae3XS7L/wABU/wpRpenjppVl/4Cp/hWX11eZfPB/ZR5dJFZyKpY2Q2EbdrhcVh+JtrQxmN0k3Ek7XzXtw0yx/6Bln+Fqv8AhXF/EjT4IdHjnjs4YyjcbIggrSni+eVtTOtOLjpFI8ht4DvBdh9K9G8ORCO2QivP7VGluAzH5s9K9D0x/LgTFdNZmFBHRwTESDmte2mG0d6wYSrD3rTt3xgVhE6dzXSbaeDUxuSR1qgp4FSBqu5DiTtLnrmq7vnvStmoXNRJjUbCF8qQeRXD+LLJdxbBx6iuxd8d6yNUhF1BIpGTjis1KzFJX0PI723YH5ce4xW54O1XT9K1IS37SiAA5ES5OaztRRkdlUNuBIIrrvhZZxz6vcvLbxzbYcYdA+D+Ndc5rkvI5ErSLnifxfoWqeHJ9P08XAlcjmSMAH9TXPya5a3ccUdxC6BABvWRT0/DNe1HTrU9dPtvxtV/wpP7NtO+m2Z+tsn+Fc0cXCKskW4SZ4y2r6MVdDaxkuMGRlBP55qotxo2N3nXAI4++pz7V7l/Z1mOmm2f/gKn+FB0+1PH9nWn/gIv+FafX4LoT7KR4nb3+iwyo7LM+w7ghdQKvt4tIkL2upXVsA24KgQgH8q9cOm2nfTLX/wFX/Cj+zrTvploR/17L/hT+vx7MTpSPFZtR0u7uDNczXDM+S7oQCT69OKvv4m08wC3AnVMbWxIDj8K9ZOl2ROTpdl/4Cp/hSjTLEdNMsv/AAET/Cl9fh2GqUjx2DXtNgFzGDO0UwGQzqQD6gdq2vCWqR6v8QluUGxRaiMAuGJ2jrXpI0+zGcabZD/t0X/CnpawxNvhs4InxgMluFI/ECpnjoyi0kUqTuTRfcbI7UzNPRWVW3Kw47imV5FV6I6IiGsTxb/yLV39BW5WF4s48N3f0FRSfvmsPiOO+H4zrI5x8navYIx8orx/4fEf20Bnny/617BH90V69QWJ+MfipYPvn6VH2qSD75+lKHxI5ZbDH++31ptPc/O31ppqXuNFS/bbbsfavFNUl36xMc/8tfSvadR/49m+leIalxrEv/XWqjszuwfxM9Zt+LSD/rmv8qkFQ25/0ODP/PNf5VJnJrw5/EyH8TsO7daduP8AeP503tRUptbCfmOJPqfzo3N/eP50nB6UnenzMVkPy3dj+dKS394/nTA3alzmnzvuHKhwdv7x/Ol3Mf4j+dMpQSBRzvuHKhef7x/Ol3H+8R+NNz6Ubj9KOaXcLDst/eb86Nx/vN+dFIaOeQcqDcf7x/OuP+JSsfCjNydsoyfauuJzXMeLJ7LUdEvNPeRw5GUdRlQw7GuvBc0qqIqR93Q8f06Iy3iDnkZr0TS7LfhWYACuS8OWvmXJnYD90NpA65rpZNQNuhywVR1r2p6szpKyszoDBBCvzThT6Gm/ao0b5ZVYexrjbnWVdS7ny0PG5snP0ArEbUJ8s9pcB1z0wR+VJQua8yTPUI9SwcDn6mrg1Bdue9eeaFfz3FwschbPoetdxNYstiJFLA45BpWLRYOpoTycD1py31rxmcfnXm+oalcGZo4GLsDjAPT60yzuoklU3mpQRSdVQIzc++KOS4nY9UCwTpmOVT7VnXERjY45rn4NVW2ZQ5G1z8kqk7T/AIVv2lx9qUliCR3rKcRW6nmeuxGK9lYcZbn2rtfhVZvFb312fuuwQN64rnPFlnLHqDJEpdpeQAK7Pwvc2/hnw5DHqMoR5n3BRycmprczpNRMY025XO23N/eP50bm/vt+dRo4dA46MMj6U+vH5pLRmvKLub++350Zb+8fzpAcUtHM+4coZP8AeP50bm/vH86KSjml3DlQpY/32/Ok3HP3m/OjNGfejnl3DlQu5vVvzo3e5pMmjIpc8u4WQZz1J/OlpM4ozQ23uFgrC8W5/wCEbu/oK3Caw/Fh/wCKbu/oKql8aLh8Rxfw/b/ieDP9yvYoTlRXjnw/H/E8/wCAV7JCPkGRXs1egsV8ZL2qSH75+lR5qSDG8/Sph8SOWWw1z87fWm05x87fWmGpe40VNQ/49m9cV4tqVlcy6nM8VvK6iXJKrxXuMkYkXaenvWdJodpISdpU5/hJFVGSWjN6NVU3dnFReLJo4UQ6LdkooXINO/4TBwOdEu/zrrz4etT3k/76NR/8I1aE5LSf99GsXQot3aN3XpfynJ/8Jm//AEBLr/vr/wCtQfGpH/MGuf8Avuur/wCEYsvWT/vo00+FbM/xSf8AfVL6vR7B7aj/ACnK/wDCbj/oD3P/AH2KX/hN0H/MJuv++xXTDwlZf3n/ADpD4Qszxl/zo9hSfQftqH8pzP8AwnUY/wCYVc/99ij/AITyM/8AMLufwcV0LeDLNh95h+NNHgqzHV3/ADp/V6XYPbUP5TBHjmMj/kF3I/4GKd/wm0R5/su4/FxW7/whVkB95z+NJ/whNiR99/zpfV6XYPbUP5WYg8ax/wDQMn/77FPHjFD00uf/AL7FbY8F2I/ianjwfY+rfnSeHpdh+2ofymKPFgIyNMmP/bQVIviZm6aZL/38FbA8I2Ho351KvhewXs3501Qo9hOvQ/lMhNcllwP7OlGe/mLxXCSiWPWbplLKHb5kNetJoVkg4j5Fec+KtONtcziH5dzc/St6NOEfhRDnCT91FG2gEbSMigF+tQ3ljJKvXaM+lWrePyIkj3byF5JrUgkSRPLdQQa1d7mbV9Tm1sbRFMc0Lsp54JBJ+tSpp1qU8uGzdEPUyN/SukFip6VMtpHEu9wCBVqeguUwrTR1injmRANh7V3V2FbRV4HzLgmsMFH4U8Gt1l/4lUQJ6HvS3G0cLcaFHAxkMG4E5yDUI02ykkEj2bKw9GABrs8xfdkIINQPp8W7KHr60lJodtNTmX0qK4JBQqO2TnFa9jamzUbXJwMfhWmlnGgPNRSuFBXjjpWc5CTM++WEzfaZMEoOp7Vh3FtLqF0l2GEkSuBx/CPaug2xSiaKYZjdCOO5pmj6SbaAQOpRpW+RD1x60RemppGyR1Vv9qFvGEsZCoUYO8dPzqUte9tPl/77X/GqDeEck4uZwP8AfqM+D2/5+pv++zWLo0W72M+aPc0g14Ouny/i6/40eZdD/lwk/wC+1/xrJbwbIQf9Ilz67zTB4MlPW4l/77NHsKHYfNDua5uLkD/jwk/77X/GozeTL1sJvwZf8aor4MwOZ5P++jQ3gpSv+uk/76NHsKHYFOBbOpSL/wAuE/8A30v+NRnWHXrp8/8A30v+NVP+EJI/5bOR/vVLF4MjA+aRv++qToUS1Ol1HNr23rYT/wDfa1E3iZF4NjOMf7S1b/4Q2229Tn61DJ4LgK8E5+tT9XpFqrQ7MrHxXAvWxuPruWmHxfbjrZXH/fS0P4FQnhm/76pU8CR4+Zj+dH1el2K9rh+zI28Z2w62Nx/30tZmt+J4NT0ma0itZleTgbmGK3P+EDt8feP50x/AVt2B/OnGjSi7oFWw/ZnMfD+F4tZYOoU7MY6164g+UCue0rw5b6XIJIoAsmMbsmuiXpW05X2OWtNSldDhUsP3z9KjqWD75+lEPiRzy2I2++31pKc332+tNxUvcaENJjmnUd6AExRg+tLRigYmKMUuKXFADcGkwadQaAExRilpcUAMxS4pcUUAJj6UYpaMUAJikxTqKQDTXH+MLAgLeYJjxtkAH5GuwIqC7tY7y1kt5RlXGDTi7MadjyBHyWAyQp71Zt5drc1p6n4T1DTfOuVeKa0X+6cMB9MVz8kpRjj1re9zVTTN9LtVX1qldXTMD8xC96zluGxycVKzBoz604opD4vFNlDdrB8quOxBrf8A+EmtprfbIdoUcba4O4gj3lmRd3rioIxMJwiuNp7YrSwXOzHiHTtQ320BZpR0I4qzb3rhQHPQdaxdIs0juVmwQe/Fal3tViV6k1lJD3ND7am3GfyqrLPlqzhK3Oc05ZCeKzeonoWUd1mQpGHOc4PSut0OJ7qc3c4BZOFP+FUtE8OW95bLeXTTEt0jD7Vx+FdVBbx28YjhQIgHAFS3YylK+hLilx9KAKXFSQJijFLijFMLiY96MUtNzQAuKMUDpS9qAExSYp1LigBuKMUtGKAExSYp2KKAExRinYpKACpIPvn6VHUsH3z9KqHxImWwxvvt9aSlb77fWkqXuNCUd6DR3oAKWgUUAJRSikoAWkpaDQAlFFLQAUlLSUAFFFFABRilFFACY9qQinU00hkNxEs9vJE3KupU145fwmzupYHUgxuV/CvZyQPpXjvirXbTUfF93aWwV1iUDzEPBbHNa0U2HNYymbnIqB9SmtWwLaaQ+oGRTt+fpUu75PlrdLU0iymb2/nO5dNP4EVbt7jUU+aLSn8z18v/ABpn2qeM4UKT7rU0eranGAF27f8AdzVtqxqWf7a1yIbZtPwPRsZ/ShLu/u23S2yQL6s2c1NDdXU4zIcZ9sVO7fJjH51hJgNTIHzHmrNuhlmSNRyxAqh5mXxVLXb57TSJpopGjdcYdeoNKMeZ2Im9Lnt1pCLe0hhHRFAqxXAfDPxkfEOmmxvZS2oWwB3MRmRPX8K76sqkHCVmYJpjqKTNKKkYUUtFMQn4UhFOooGMp1GKKAFooooEJRS0lABS0lLQAUlLQaAEqSD75+lR1LB98/Sqh8SFLYjb77fWkpzffb6038ql7jQUUUUAFLxRRQAUlLRQAUhpaQ0AFFFFAC0lFGaACikzQTmgYE0A0lIWAHJwKQCk0lZ99rEFlGWOX+g4rnL/AMSyyYjaRYYZOEaM5L+1aRozn0M3UURPiTqr2fheaK0uBHcSHHB5x6V45HEbO6tEQfN5e6T6muq8YWmpsI8TAx8tscckeprmIhI1yTIr5xhSR2Fd8afs4GcZc0jRWVXOG4PersKbgCcVjSAx9DUtvfMh2seKx31OtOzN+OKPPzGrkUMPYjPoa5w3rAZyKcupOG4JpOLNOdM61UiEBBQb+xzVKdto5xWUmoO4+Y01rkuajl11DmLBkxkiqOrWzX2j3EIPzMAQfpUykk9auRxnZ0zmqUuR3Ja5lY4bwk2p2mr+bYymC4tuS3fHpjuD6V9JaTqLXlrC06qJHjDbk+63r9D7V5BaaRIbi7NtBl5QAX29BXfeHVv7qz8mSZfMt+VaJPvL/dOe/vXVUpqtDm6nnuXJOx2lGaybXVVNwYHjkXvkjjH1rTEgbkGvNlCUdzpjJSJAeKWmA04GouVYdSUmfalpiClpKWgAooooASiiigAo4oNLQAUlFFABUkP3z9KjqWD75+lVD4kKWxG332+tJTm++31pKl7jQlFBooAKKWigBKKUUlABxQaWkNABRSZpCaQCk0ZqCa5hgUtLIiKOpZsD9apzatDFG0jSwhAMhvMHNaRpTl8KJc4x3NH3qN5o4xln6+lc8niG3urhYWu4lVhkheCPxpYJYhqJW2O+Pbltko5+ua6Y4KX2jGWIitjWvdStrKB5bq4S1RRndJ/hXOw64184nhkMtrycmJvmHtUHiW+s7fR2Ci3jMjYJzk/nUh1i1ttGLJdLlIsYSuyGGjC2hjKtKRmXvif7RG8CiFVZtq+Znc36Vny2v2iWKOwiW3jUhpJXQj6kE81oW2v6fNdxB0eTy1znywcGrUd3balq4QidlUZKLHt5+tbyvHRIiL7mD4hvbeWeaH7ZGRHBgARsRn61xpuiIreG4BE4cYB7r6ivRdTisTPeo2nSFcAZOSRXHazpN7daGs62vmNaSfuyuCwX3qKlP3Cqc/eKMyZUfLzVOWEnnHNX7ZluYFlTlSPxB96c9v1xn6EV5vw6M9K3Mrox8lTjpU8R3Hk1LLaE8jioFhded1XzEKLuaKAACpVbAqnGxxVhCWArORrFWLUXLdK1InGwADB6Cs63jZmHGe3HWt/w5FavqjtcL54hHzRjsff3pRXPognUUYm8kllZaLmOaMs7hXCKWYt9Ku2dtd3wkcx3Nk0LghkAGRjvmm3b263MFvHZog278yNgirsKv9tkSC7MOYgQHyQfxr1Ix5Io8mUuaVxtmt3Y3lyt5cLcEnci7McfhUsupC4ijNiXjYsFcsnC/gabOs/2qETTQSxzLskAfDKfXNR6Xpk8UF0kd85Hmbh5ihsCnyRktQu1sbFvcSv8rxOQP+WgHyn/AAqws0bdHBP1rldattSs7izeHWpIjLJtKRRgIw+lX3hu7EGcGG4ckAycow/Doa46mDi/hN412lqb2c96cKzbW7LAq6OSvV0Gf0qSLUoJZdiOGPtXJUw04G0KsZF7NLmmBg3TrSisHpuaDqWmgilpgFFLSUAFHFFLQAUlLQaAEqSH75+lR1LB98/Sqh8SFLYjc/O31pM0rffb60lS9xoKKKKACiiigA/KjNFFAwpDRmk96AEJA69Kz55priRooyyKB8zr1p93K0jCKLGc5Y5wAKwpdWi/tWeN3lkkLgLBAeFHqTXZhqF/ekYVanRFbxJotveXVjazPI+5wW3P1ArQvdI01NPaIQrgkLgntXOXuppJ4wt0GnzHYp5M49Kv6rqoEEK/YXYGTOPOr0Yq1rHJJJovWWkafHeSFYANkYXrS2OiadLcXc6J5ZPy7laqGm6nE01y7WU6jpgTKe1V7G9G28khikQK2fLkmA3VU5PmJUVYTxR4Vtk0qJTJI2XHJGe9XToFjHpbxgMR5fpisjXtfeW6srd7DajMORcmty91BV0qZmhu1UrjCbW4pOTaRTSM6zWx0mR3kSIARbgZD/SrenQLraedHeBEY5xB/j1pIIrF9Pi34kuLjA2XGNyr9K5fW/GU/h3Urix0uG3LrjHHyDj09auXcWhsT+G7NJL+P7Vebtw+dZTmtG10OC0tZYDOznaH37xn8ea8a13xR4m1NGa4v5VRz8yQDy1P19a2/AN28Ooyx6lPLHbXMWBNydjdieeBSk7xsCVih4mtdQ8La9c3FpHvtJG3tGR8uD39qWx8UaZeqPMc20v92T7p/Gu98S6TfQ21vfMsV5aoBHIoPzOp4znvXm3iLwnaCGS80xJLfby8EpyoH+yawlShPRm0KsobHRbEuE3xurqe6EEVGbT/AGSfwrzSNbqE74XlQ+qNj+VWBqmsAY+23OP941k8J5myxS6o72SDyxuJVV9SQBVKTXdNsQQ8/mMP4IhuJ/GuKkW+vGzLJNIT/ebNXtN0Ka7vYrfIQuwXdnO33q44SK3ZMsW/so6fT9S1XxLO9rpax2FsozLcydVH19fpXpHhTwTDbaOqyXE0jytuZwxBaqFloEml6emlWVvFG7OoLvy59T7V2B0nVYbCSA3XybP9Yr7dlbxpxjojmlUlPVlOXQLS7jv7lN4mRRFHIX3FQPSquj3z6Lq1pBqUu+KU+XHKc8j0NcPqnjiTwzqq6bo9wt1GBm8cncJCewJ/mK7bT72w8S+GEv8AbHmOUNsb19Aat2WjIS6nU6heaW0LHfGzRfMML1/GqMSXE13dzWd3ugni3BF6o31rSbSLJ03C3YRzR4ZVBOQRVHSdLFjZyJbJLHsbGC33h+NLSMdB9Tl9fGuRX2nBCZMvjLCtu8m1hNNd2hRyCPlAxU2vyTLc2JW3cjd6/wBa07uaQ2TnynJwPl60k2Np2MLTNU1BrqYf2cR8oOSTiptM1SSSW9aa0ZHjbjAGDV+1uX+1gGKVAYxyRT7CeFrm65XA67lokyIppGffeKrGzeKN90E8xAXzAQufQ1tWV79ojG/aH7hTkVjeJ4rKe0tnkSJmWQbeB61aa0SxgW5tQVB5Kc4IrlrUITjdbnRTqST1NvPenA1VtLhbm2WRe9WR0rymmnZncndXHUUgpaACiiigQUUUUAFSQffP0qOpIfvn6VUPiQpbDW++31pKKKh7jQho70UUAFLRRQAUh6UUUAJ2qCZiEbHpRRVR3G9jmtJzf380d0TIgLHBOP5VX0SNI9VnjRFC+Z6e9FFevHocD3LigN4wkyAcIe1XdSJzbDj7x7UUV0LdGL2HaZho7nKqfm/uim2MMQiuiI0B3f3RRRRL4gXwmH4mwJbMgAEOO1Xnkd7RkZiVJHFFFJdBmLLaQHxGh8v7sTMOTwcV5jekyeIrov8AMQCRn60UVT2Bble9JbTZCecGtzSWP9mRjjDJyMdaKKh7IZQstZ1K1ujYw3kq2rv80ROVPPoa72cLJ4emDojAuo5UdKKKTKhseUeL7aGy1mMWyeUGGSFJwaxFlk3kbjiiiqRnIc0sm0/OelemQ2sFj4Ws2toljaePdKw+8x9c9aKKb3BbHeWZNpoFrfQnbcmPmQ8k/nXF694p1u8lktJ9Rma3b70YwoP5AUUVnL4yo7HC+REdSk+QcdK39NkeB1tonZIJQS6A8E0UU38SGehaDqN7Fp9mVupsqdoy5PH41pWKfa/E86zvI69dvmMB+QNFFUtmS9zI8XWcI1azTD7d/TzG/wAa1r63jTSXC7l+UdHP+NFFHYruZGn3VxbX8vlXEo/dDq5b+dWtA1e/mur/AMy4LbV4yo4/SiiiW4o7F3VLmW70iAz7HJkHJRc9fpWlqBMFvCsZKqXXIzkUUVD2G9y5pkjtI6sxIHQVpjpRRXkV/jO6l8I+iiisTQKWiigQnalNFFAxKlg++fpRRVQ+JEy2P//Z"/>
          <p:cNvSpPr>
            <a:spLocks noChangeAspect="1" noChangeArrowheads="1"/>
          </p:cNvSpPr>
          <p:nvPr/>
        </p:nvSpPr>
        <p:spPr bwMode="auto">
          <a:xfrm>
            <a:off x="155574" y="-144463"/>
            <a:ext cx="1008207" cy="10082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2407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0155" y="794657"/>
            <a:ext cx="4369074" cy="1012371"/>
          </a:xfrm>
        </p:spPr>
        <p:txBody>
          <a:bodyPr>
            <a:normAutofit fontScale="90000"/>
          </a:bodyPr>
          <a:lstStyle/>
          <a:p>
            <a:r>
              <a:rPr lang="en-US" dirty="0" smtClean="0">
                <a:latin typeface="Calibri Light" panose="020F0302020204030204" pitchFamily="34" charset="0"/>
              </a:rPr>
              <a:t>The Medicaid Managed Care DEBACLE</a:t>
            </a:r>
            <a:endParaRPr lang="en-US" dirty="0">
              <a:latin typeface="Calibri Light" panose="020F0302020204030204" pitchFamily="34" charset="0"/>
            </a:endParaRPr>
          </a:p>
        </p:txBody>
      </p:sp>
      <p:sp>
        <p:nvSpPr>
          <p:cNvPr id="4" name="Text Placeholder 3"/>
          <p:cNvSpPr>
            <a:spLocks noGrp="1"/>
          </p:cNvSpPr>
          <p:nvPr>
            <p:ph type="body" sz="half" idx="2"/>
          </p:nvPr>
        </p:nvSpPr>
        <p:spPr>
          <a:xfrm>
            <a:off x="7420155" y="1894114"/>
            <a:ext cx="4445274" cy="3907972"/>
          </a:xfrm>
        </p:spPr>
        <p:txBody>
          <a:bodyPr>
            <a:normAutofit fontScale="92500" lnSpcReduction="20000"/>
          </a:bodyPr>
          <a:lstStyle/>
          <a:p>
            <a:r>
              <a:rPr lang="en-US" dirty="0" smtClean="0">
                <a:solidFill>
                  <a:schemeClr val="accent3">
                    <a:lumMod val="75000"/>
                  </a:schemeClr>
                </a:solidFill>
              </a:rPr>
              <a:t>Don Dew</a:t>
            </a:r>
          </a:p>
          <a:p>
            <a:r>
              <a:rPr lang="en-US" dirty="0">
                <a:latin typeface="Calibri" panose="020F0502020204030204" pitchFamily="34" charset="0"/>
              </a:rPr>
              <a:t>In 2015, the Governor of Iowa, without any input from Consumers, Legislators, or advocates, made the decision to move Iowa to a Medicaid Managed Care model.  This involved Iowa contracting with 2 to 4 Managed Care Organizations (MCOs) to provide Medicaid services</a:t>
            </a:r>
            <a:r>
              <a:rPr lang="en-US" dirty="0" smtClean="0">
                <a:latin typeface="Calibri" panose="020F0502020204030204" pitchFamily="34" charset="0"/>
              </a:rPr>
              <a:t>.</a:t>
            </a:r>
            <a:endParaRPr lang="en-US" dirty="0">
              <a:latin typeface="Calibri" panose="020F0502020204030204" pitchFamily="34" charset="0"/>
            </a:endParaRPr>
          </a:p>
          <a:p>
            <a:r>
              <a:rPr lang="en-US" dirty="0">
                <a:latin typeface="Calibri" panose="020F0502020204030204" pitchFamily="34" charset="0"/>
              </a:rPr>
              <a:t>The Governor claimed that Iowa would save $51 million in the first year on Medicaid costs, but was never able to back up where that figure came from</a:t>
            </a:r>
            <a:r>
              <a:rPr lang="en-US" dirty="0" smtClean="0">
                <a:latin typeface="Calibri" panose="020F0502020204030204" pitchFamily="34" charset="0"/>
              </a:rPr>
              <a:t>.</a:t>
            </a:r>
            <a:endParaRPr lang="en-US" dirty="0">
              <a:latin typeface="Calibri" panose="020F0502020204030204" pitchFamily="34" charset="0"/>
            </a:endParaRPr>
          </a:p>
          <a:p>
            <a:r>
              <a:rPr lang="en-US" dirty="0">
                <a:latin typeface="Calibri" panose="020F0502020204030204" pitchFamily="34" charset="0"/>
              </a:rPr>
              <a:t>Consumers felt the savings would come from CUTTING services, even though the Governor insisted they were not going to cut services.</a:t>
            </a:r>
          </a:p>
          <a:p>
            <a:pPr lvl="0"/>
            <a:endParaRPr lang="en-US" dirty="0">
              <a:latin typeface="Calibri" panose="020F0502020204030204" pitchFamily="34" charset="0"/>
            </a:endParaRPr>
          </a:p>
        </p:txBody>
      </p:sp>
      <p:pic>
        <p:nvPicPr>
          <p:cNvPr id="7" name="Picture Placeholder 6" descr="C:\Users\Dawn Francis\Downloads\12334367_960682300645856_1950468214_o.jpg"/>
          <p:cNvPicPr>
            <a:picLocks noGrp="1"/>
          </p:cNvPicPr>
          <p:nvPr>
            <p:ph type="pic" idx="1"/>
          </p:nvPr>
        </p:nvPicPr>
        <p:blipFill>
          <a:blip r:embed="rId2" cstate="print">
            <a:extLst>
              <a:ext uri="{28A0092B-C50C-407E-A947-70E740481C1C}">
                <a14:useLocalDpi xmlns:a14="http://schemas.microsoft.com/office/drawing/2010/main" val="0"/>
              </a:ext>
            </a:extLst>
          </a:blip>
          <a:srcRect t="272" b="272"/>
          <a:stretch>
            <a:fillRect/>
          </a:stretch>
        </p:blipFill>
        <p:spPr bwMode="auto">
          <a:xfrm>
            <a:off x="836613" y="1041586"/>
            <a:ext cx="5943600" cy="4572000"/>
          </a:xfrm>
          <a:prstGeom prst="rect">
            <a:avLst/>
          </a:prstGeom>
          <a:noFill/>
          <a:ln>
            <a:noFill/>
          </a:ln>
        </p:spPr>
      </p:pic>
      <p:sp>
        <p:nvSpPr>
          <p:cNvPr id="5" name="Rectangle 4"/>
          <p:cNvSpPr/>
          <p:nvPr/>
        </p:nvSpPr>
        <p:spPr>
          <a:xfrm>
            <a:off x="6474961" y="6181354"/>
            <a:ext cx="4828951" cy="369332"/>
          </a:xfrm>
          <a:prstGeom prst="rect">
            <a:avLst/>
          </a:prstGeom>
        </p:spPr>
        <p:txBody>
          <a:bodyPr wrap="none">
            <a:spAutoFit/>
          </a:bodyPr>
          <a:lstStyle/>
          <a:p>
            <a:r>
              <a:rPr lang="en-US" b="1" dirty="0">
                <a:solidFill>
                  <a:schemeClr val="accent3">
                    <a:lumMod val="75000"/>
                  </a:schemeClr>
                </a:solidFill>
                <a:latin typeface="Calibri Light" panose="020F0302020204030204" pitchFamily="34" charset="0"/>
              </a:rPr>
              <a:t>Iowa Medicaid Managed Care Debacle – </a:t>
            </a:r>
            <a:r>
              <a:rPr lang="en-US" b="1" dirty="0" smtClean="0">
                <a:latin typeface="Calibri Light" panose="020F0302020204030204" pitchFamily="34" charset="0"/>
              </a:rPr>
              <a:t>Don Dew</a:t>
            </a:r>
            <a:endParaRPr lang="en-US" b="1" dirty="0">
              <a:latin typeface="Calibri Light" panose="020F0302020204030204" pitchFamily="34" charset="0"/>
            </a:endParaRPr>
          </a:p>
        </p:txBody>
      </p:sp>
      <p:pic>
        <p:nvPicPr>
          <p:cNvPr id="2050" name="Picture 2" descr="https://us-mg6.mail.yahoo.com/ya/download?mid=2%5f0%5f0%5f1%5f595023%5fAG7sw0MACS%2feVydtoAteKBKbc2Q&amp;m=YaDownload&amp;pid=2.2&amp;fid=Inbox&amp;inline=1&amp;appid=yahooma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94157" y="5802085"/>
            <a:ext cx="449697" cy="799861"/>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327" y="5985163"/>
            <a:ext cx="1692849" cy="668483"/>
          </a:xfrm>
          <a:prstGeom prst="rect">
            <a:avLst/>
          </a:prstGeom>
        </p:spPr>
      </p:pic>
    </p:spTree>
    <p:extLst>
      <p:ext uri="{BB962C8B-B14F-4D97-AF65-F5344CB8AC3E}">
        <p14:creationId xmlns:p14="http://schemas.microsoft.com/office/powerpoint/2010/main" val="211441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5704" y="1174172"/>
            <a:ext cx="5279571" cy="729342"/>
          </a:xfrm>
        </p:spPr>
        <p:txBody>
          <a:bodyPr>
            <a:noAutofit/>
          </a:bodyPr>
          <a:lstStyle/>
          <a:p>
            <a:r>
              <a:rPr lang="en-US" sz="3600" dirty="0" smtClean="0">
                <a:latin typeface="Calibri Light" panose="020F0302020204030204" pitchFamily="34" charset="0"/>
              </a:rPr>
              <a:t>Consumers Were Outraged</a:t>
            </a:r>
            <a:endParaRPr lang="en-US" sz="3600" dirty="0">
              <a:latin typeface="Calibri Light" panose="020F0302020204030204" pitchFamily="34" charset="0"/>
            </a:endParaRPr>
          </a:p>
        </p:txBody>
      </p:sp>
      <p:sp>
        <p:nvSpPr>
          <p:cNvPr id="3" name="Text Placeholder 2"/>
          <p:cNvSpPr>
            <a:spLocks noGrp="1"/>
          </p:cNvSpPr>
          <p:nvPr>
            <p:ph type="body" idx="1"/>
          </p:nvPr>
        </p:nvSpPr>
        <p:spPr>
          <a:xfrm>
            <a:off x="3194957" y="2475510"/>
            <a:ext cx="7032173" cy="2416628"/>
          </a:xfrm>
        </p:spPr>
        <p:txBody>
          <a:bodyPr>
            <a:normAutofit fontScale="77500" lnSpcReduction="20000"/>
          </a:bodyPr>
          <a:lstStyle/>
          <a:p>
            <a:r>
              <a:rPr lang="en-US" dirty="0" smtClean="0">
                <a:solidFill>
                  <a:schemeClr val="accent3">
                    <a:lumMod val="75000"/>
                  </a:schemeClr>
                </a:solidFill>
              </a:rPr>
              <a:t>Self Advocates Get on The Bus</a:t>
            </a:r>
            <a:endParaRPr lang="en-US" dirty="0" smtClean="0">
              <a:solidFill>
                <a:schemeClr val="accent3">
                  <a:lumMod val="75000"/>
                </a:schemeClr>
              </a:solidFill>
            </a:endParaRPr>
          </a:p>
          <a:p>
            <a:endParaRPr lang="en-US" sz="2100" dirty="0" smtClean="0">
              <a:latin typeface="Calibri" panose="020F0502020204030204" pitchFamily="34" charset="0"/>
            </a:endParaRPr>
          </a:p>
          <a:p>
            <a:r>
              <a:rPr lang="en-US" sz="2200" dirty="0" smtClean="0">
                <a:latin typeface="Calibri" panose="020F0502020204030204" pitchFamily="34" charset="0"/>
              </a:rPr>
              <a:t>A </a:t>
            </a:r>
            <a:r>
              <a:rPr lang="en-US" sz="2200" dirty="0">
                <a:latin typeface="Calibri" panose="020F0502020204030204" pitchFamily="34" charset="0"/>
              </a:rPr>
              <a:t>small group of Consumers began developing </a:t>
            </a:r>
            <a:r>
              <a:rPr lang="en-US" sz="2200" dirty="0" smtClean="0">
                <a:latin typeface="Calibri" panose="020F0502020204030204" pitchFamily="34" charset="0"/>
              </a:rPr>
              <a:t>ways </a:t>
            </a:r>
            <a:r>
              <a:rPr lang="en-US" sz="2200" dirty="0">
                <a:latin typeface="Calibri" panose="020F0502020204030204" pitchFamily="34" charset="0"/>
              </a:rPr>
              <a:t>to </a:t>
            </a:r>
            <a:endParaRPr lang="en-US" sz="2200" dirty="0" smtClean="0">
              <a:latin typeface="Calibri" panose="020F0502020204030204" pitchFamily="34" charset="0"/>
            </a:endParaRPr>
          </a:p>
          <a:p>
            <a:r>
              <a:rPr lang="en-US" sz="2200" dirty="0" smtClean="0">
                <a:latin typeface="Calibri" panose="020F0502020204030204" pitchFamily="34" charset="0"/>
              </a:rPr>
              <a:t>unite </a:t>
            </a:r>
            <a:r>
              <a:rPr lang="en-US" sz="2200" dirty="0">
                <a:latin typeface="Calibri" panose="020F0502020204030204" pitchFamily="34" charset="0"/>
              </a:rPr>
              <a:t>people to speak out about the </a:t>
            </a:r>
            <a:r>
              <a:rPr lang="en-US" sz="2200" dirty="0" smtClean="0">
                <a:latin typeface="Calibri" panose="020F0502020204030204" pitchFamily="34" charset="0"/>
              </a:rPr>
              <a:t>issues </a:t>
            </a:r>
            <a:r>
              <a:rPr lang="en-US" sz="2200" dirty="0">
                <a:latin typeface="Calibri" panose="020F0502020204030204" pitchFamily="34" charset="0"/>
              </a:rPr>
              <a:t>surrounding Medicaid Managed Care:</a:t>
            </a:r>
          </a:p>
          <a:p>
            <a:pPr lvl="0"/>
            <a:endParaRPr lang="en-US" sz="2200" dirty="0" smtClean="0">
              <a:latin typeface="Calibri" panose="020F0502020204030204" pitchFamily="34" charset="0"/>
            </a:endParaRPr>
          </a:p>
          <a:p>
            <a:pPr marL="342900" lvl="0" indent="-342900">
              <a:buFont typeface="Arial" panose="020B0604020202020204" pitchFamily="34" charset="0"/>
              <a:buChar char="•"/>
            </a:pPr>
            <a:r>
              <a:rPr lang="en-US" sz="2200" dirty="0" smtClean="0">
                <a:latin typeface="Calibri" panose="020F0502020204030204" pitchFamily="34" charset="0"/>
              </a:rPr>
              <a:t>An </a:t>
            </a:r>
            <a:r>
              <a:rPr lang="en-US" sz="2200" dirty="0">
                <a:latin typeface="Calibri" panose="020F0502020204030204" pitchFamily="34" charset="0"/>
              </a:rPr>
              <a:t>active </a:t>
            </a:r>
            <a:r>
              <a:rPr lang="en-US" sz="2200" dirty="0" smtClean="0">
                <a:latin typeface="Calibri" panose="020F0502020204030204" pitchFamily="34" charset="0"/>
              </a:rPr>
              <a:t>Facebook </a:t>
            </a:r>
            <a:r>
              <a:rPr lang="en-US" sz="2200" dirty="0">
                <a:latin typeface="Calibri" panose="020F0502020204030204" pitchFamily="34" charset="0"/>
              </a:rPr>
              <a:t>page was developed, called MCO Watchdog </a:t>
            </a:r>
            <a:r>
              <a:rPr lang="en-US" sz="2200" u="sng" dirty="0" smtClean="0">
                <a:latin typeface="Calibri" panose="020F0502020204030204" pitchFamily="34" charset="0"/>
                <a:hlinkClick r:id="rId2"/>
              </a:rPr>
              <a:t>https</a:t>
            </a:r>
            <a:r>
              <a:rPr lang="en-US" sz="2200" u="sng" dirty="0">
                <a:latin typeface="Calibri" panose="020F0502020204030204" pitchFamily="34" charset="0"/>
                <a:hlinkClick r:id="rId2"/>
              </a:rPr>
              <a:t>://www.facebook.com/groups/1138399719508158</a:t>
            </a:r>
            <a:r>
              <a:rPr lang="en-US" sz="2200" u="sng" dirty="0" smtClean="0">
                <a:latin typeface="Calibri" panose="020F0502020204030204" pitchFamily="34" charset="0"/>
                <a:hlinkClick r:id="rId2"/>
              </a:rPr>
              <a:t>/</a:t>
            </a:r>
            <a:endParaRPr lang="en-US" sz="2200" dirty="0" smtClean="0">
              <a:latin typeface="Calibri" panose="020F0502020204030204" pitchFamily="34" charset="0"/>
            </a:endParaRPr>
          </a:p>
          <a:p>
            <a:pPr lvl="0"/>
            <a:endParaRPr lang="en-US" sz="2200" dirty="0">
              <a:latin typeface="Calibri" panose="020F0502020204030204" pitchFamily="34" charset="0"/>
            </a:endParaRPr>
          </a:p>
          <a:p>
            <a:pPr marL="342900" lvl="0" indent="-342900">
              <a:buFont typeface="Arial" panose="020B0604020202020204" pitchFamily="34" charset="0"/>
              <a:buChar char="•"/>
            </a:pPr>
            <a:r>
              <a:rPr lang="en-US" sz="2200" dirty="0" smtClean="0">
                <a:latin typeface="Calibri" panose="020F0502020204030204" pitchFamily="34" charset="0"/>
              </a:rPr>
              <a:t>Facebook </a:t>
            </a:r>
            <a:r>
              <a:rPr lang="en-US" sz="2200" dirty="0">
                <a:latin typeface="Calibri" panose="020F0502020204030204" pitchFamily="34" charset="0"/>
              </a:rPr>
              <a:t>social media EXPLODED with information and memes that were being put out by Consumers</a:t>
            </a:r>
          </a:p>
          <a:p>
            <a:endParaRPr lang="en-US" dirty="0" smtClean="0"/>
          </a:p>
          <a:p>
            <a:endParaRPr lang="en-US" dirty="0"/>
          </a:p>
        </p:txBody>
      </p:sp>
      <p:pic>
        <p:nvPicPr>
          <p:cNvPr id="8" name="Picture 7" descr="C:\Users\Dawn Francis\Downloads\12295501_10207803160946509_2653295198061892672_n.jpg"/>
          <p:cNvPicPr/>
          <p:nvPr/>
        </p:nvPicPr>
        <p:blipFill>
          <a:blip r:embed="rId3">
            <a:extLst>
              <a:ext uri="{28A0092B-C50C-407E-A947-70E740481C1C}">
                <a14:useLocalDpi xmlns:a14="http://schemas.microsoft.com/office/drawing/2010/main" val="0"/>
              </a:ext>
            </a:extLst>
          </a:blip>
          <a:srcRect/>
          <a:stretch>
            <a:fillRect/>
          </a:stretch>
        </p:blipFill>
        <p:spPr bwMode="auto">
          <a:xfrm>
            <a:off x="8287152" y="1107580"/>
            <a:ext cx="3088447" cy="1852057"/>
          </a:xfrm>
          <a:prstGeom prst="rect">
            <a:avLst/>
          </a:prstGeom>
          <a:noFill/>
          <a:ln>
            <a:noFill/>
          </a:ln>
        </p:spPr>
      </p:pic>
      <p:pic>
        <p:nvPicPr>
          <p:cNvPr id="9" name="Picture 2" descr="https://us-mg6.mail.yahoo.com/ya/download?mid=2%5f0%5f0%5f1%5f595023%5fAG7sw0MACS%2feVydtoAteKBKbc2Q&amp;m=YaDownload&amp;pid=2.2&amp;fid=Inbox&amp;inline=1&amp;appid=yahoomai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94157" y="5802085"/>
            <a:ext cx="449697" cy="79986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474961" y="6181354"/>
            <a:ext cx="4828951" cy="369332"/>
          </a:xfrm>
          <a:prstGeom prst="rect">
            <a:avLst/>
          </a:prstGeom>
        </p:spPr>
        <p:txBody>
          <a:bodyPr wrap="none">
            <a:spAutoFit/>
          </a:bodyPr>
          <a:lstStyle/>
          <a:p>
            <a:r>
              <a:rPr lang="en-US" b="1" dirty="0">
                <a:latin typeface="Calibri Light" panose="020F0302020204030204" pitchFamily="34" charset="0"/>
              </a:rPr>
              <a:t>Iowa Medicaid Managed Care Debacle – </a:t>
            </a:r>
            <a:r>
              <a:rPr lang="en-US" b="1" dirty="0" smtClean="0">
                <a:solidFill>
                  <a:schemeClr val="bg1"/>
                </a:solidFill>
                <a:latin typeface="Calibri Light" panose="020F0302020204030204" pitchFamily="34" charset="0"/>
              </a:rPr>
              <a:t>Don Dew</a:t>
            </a:r>
            <a:endParaRPr lang="en-US" b="1"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val="368031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Light" panose="020F0302020204030204" pitchFamily="34" charset="0"/>
              </a:rPr>
              <a:t>What You Will Learn</a:t>
            </a:r>
            <a:endParaRPr lang="en-US" b="1" dirty="0">
              <a:latin typeface="Calibri Light" panose="020F0302020204030204" pitchFamily="34" charset="0"/>
            </a:endParaRPr>
          </a:p>
        </p:txBody>
      </p:sp>
      <p:sp>
        <p:nvSpPr>
          <p:cNvPr id="4" name="Content Placeholder 3"/>
          <p:cNvSpPr>
            <a:spLocks noGrp="1"/>
          </p:cNvSpPr>
          <p:nvPr>
            <p:ph sz="half" idx="1"/>
          </p:nvPr>
        </p:nvSpPr>
        <p:spPr/>
        <p:txBody>
          <a:bodyPr/>
          <a:lstStyle/>
          <a:p>
            <a:r>
              <a:rPr lang="en-US" dirty="0" smtClean="0"/>
              <a:t>Lessons from Self Advocates on what works and what does not to get what you want</a:t>
            </a:r>
          </a:p>
          <a:p>
            <a:r>
              <a:rPr lang="en-US" dirty="0" smtClean="0"/>
              <a:t>How to make a difference</a:t>
            </a:r>
          </a:p>
          <a:p>
            <a:r>
              <a:rPr lang="en-US" dirty="0" smtClean="0"/>
              <a:t>How to bring people together around a cause</a:t>
            </a:r>
            <a:endParaRPr lang="en-US"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2919141177"/>
              </p:ext>
            </p:extLst>
          </p:nvPr>
        </p:nvGraphicFramePr>
        <p:xfrm>
          <a:off x="6172200" y="1825625"/>
          <a:ext cx="4951413"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98626" y="228273"/>
            <a:ext cx="2114695" cy="835064"/>
          </a:xfrm>
          <a:prstGeom prst="rect">
            <a:avLst/>
          </a:prstGeom>
        </p:spPr>
      </p:pic>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Light" panose="020F0302020204030204" pitchFamily="34" charset="0"/>
              </a:rPr>
              <a:t>Iowa Medicaid Managed Care - DEBACLE</a:t>
            </a:r>
            <a:r>
              <a:rPr lang="en-US" dirty="0" smtClean="0">
                <a:latin typeface="Calibri Light" panose="020F0302020204030204" pitchFamily="34" charset="0"/>
              </a:rPr>
              <a:t/>
            </a:r>
            <a:br>
              <a:rPr lang="en-US" dirty="0" smtClean="0">
                <a:latin typeface="Calibri Light" panose="020F0302020204030204" pitchFamily="34" charset="0"/>
              </a:rPr>
            </a:br>
            <a:r>
              <a:rPr lang="en-US" sz="2400" dirty="0" smtClean="0">
                <a:solidFill>
                  <a:schemeClr val="accent3">
                    <a:lumMod val="75000"/>
                  </a:schemeClr>
                </a:solidFill>
              </a:rPr>
              <a:t>Don Dew</a:t>
            </a:r>
            <a:endParaRPr lang="en-US" sz="2400" dirty="0">
              <a:solidFill>
                <a:schemeClr val="accent3">
                  <a:lumMod val="75000"/>
                </a:schemeClr>
              </a:solidFill>
            </a:endParaRPr>
          </a:p>
        </p:txBody>
      </p:sp>
      <p:sp>
        <p:nvSpPr>
          <p:cNvPr id="3" name="Content Placeholder 2"/>
          <p:cNvSpPr>
            <a:spLocks noGrp="1"/>
          </p:cNvSpPr>
          <p:nvPr>
            <p:ph sz="half" idx="1"/>
          </p:nvPr>
        </p:nvSpPr>
        <p:spPr>
          <a:xfrm>
            <a:off x="1065212" y="1825625"/>
            <a:ext cx="9793288" cy="3736975"/>
          </a:xfrm>
        </p:spPr>
        <p:txBody>
          <a:bodyPr>
            <a:normAutofit/>
          </a:bodyPr>
          <a:lstStyle/>
          <a:p>
            <a:pPr marL="0" indent="0">
              <a:buNone/>
            </a:pPr>
            <a:r>
              <a:rPr lang="en-US" sz="1700" dirty="0">
                <a:latin typeface="Calibri" panose="020F0502020204030204" pitchFamily="34" charset="0"/>
              </a:rPr>
              <a:t>Consumer organizers found an anonymous donor to fund several busloads of Consumers from all across the state to come to the Capitol in Des Moines to speak with Legislators and Rally on the Medicaid Managed Care issue.  The donor also provided lunch at the Capitol</a:t>
            </a:r>
            <a:r>
              <a:rPr lang="en-US" sz="1700" dirty="0" smtClean="0">
                <a:latin typeface="Calibri" panose="020F0502020204030204" pitchFamily="34" charset="0"/>
              </a:rPr>
              <a:t>.</a:t>
            </a:r>
            <a:endParaRPr lang="en-US" sz="1700" dirty="0">
              <a:latin typeface="Calibri" panose="020F0502020204030204" pitchFamily="34" charset="0"/>
            </a:endParaRPr>
          </a:p>
          <a:p>
            <a:pPr marL="0" indent="0">
              <a:buNone/>
            </a:pPr>
            <a:r>
              <a:rPr lang="en-US" sz="1700" dirty="0">
                <a:latin typeface="Calibri" panose="020F0502020204030204" pitchFamily="34" charset="0"/>
              </a:rPr>
              <a:t>A great many Consumers sent REPEATED e-mails to their Legislators AND to staff at the federal Center for Medicaid Services (CMS), asking for Medicaid Managed Care to be STOPPED, or at least delayed as Iowa was NOT ready to implement on January 1</a:t>
            </a:r>
            <a:r>
              <a:rPr lang="en-US" sz="1700" baseline="30000" dirty="0">
                <a:latin typeface="Calibri" panose="020F0502020204030204" pitchFamily="34" charset="0"/>
              </a:rPr>
              <a:t>st</a:t>
            </a:r>
            <a:r>
              <a:rPr lang="en-US" sz="1700" dirty="0">
                <a:latin typeface="Calibri" panose="020F0502020204030204" pitchFamily="34" charset="0"/>
              </a:rPr>
              <a:t>.  Many also attended various hearings that were being held across the state and at the Capitol to speak out on the issues.</a:t>
            </a:r>
          </a:p>
          <a:p>
            <a:pPr marL="0" indent="0">
              <a:buNone/>
            </a:pPr>
            <a:r>
              <a:rPr lang="en-US" sz="1700" dirty="0" smtClean="0">
                <a:latin typeface="Calibri" panose="020F0502020204030204" pitchFamily="34" charset="0"/>
              </a:rPr>
              <a:t>As </a:t>
            </a:r>
            <a:r>
              <a:rPr lang="en-US" sz="1700" dirty="0">
                <a:latin typeface="Calibri" panose="020F0502020204030204" pitchFamily="34" charset="0"/>
              </a:rPr>
              <a:t>a result, CMS made an </a:t>
            </a:r>
            <a:r>
              <a:rPr lang="en-US" sz="1700" b="1" dirty="0">
                <a:latin typeface="Calibri" panose="020F0502020204030204" pitchFamily="34" charset="0"/>
              </a:rPr>
              <a:t>UNPRECEDENTED</a:t>
            </a:r>
            <a:r>
              <a:rPr lang="en-US" sz="1700" dirty="0">
                <a:latin typeface="Calibri" panose="020F0502020204030204" pitchFamily="34" charset="0"/>
              </a:rPr>
              <a:t> site visit to Iowa, and as a result of what they found out from that visit, </a:t>
            </a:r>
            <a:r>
              <a:rPr lang="en-US" sz="1700" b="1" u="sng" dirty="0">
                <a:latin typeface="Calibri" panose="020F0502020204030204" pitchFamily="34" charset="0"/>
              </a:rPr>
              <a:t>CMS DELAYED implementation of Iowa Medicaid Managed Care until March 1</a:t>
            </a:r>
            <a:r>
              <a:rPr lang="en-US" sz="1700" b="1" u="sng" baseline="30000" dirty="0">
                <a:latin typeface="Calibri" panose="020F0502020204030204" pitchFamily="34" charset="0"/>
              </a:rPr>
              <a:t>st</a:t>
            </a:r>
            <a:r>
              <a:rPr lang="en-US" sz="1700" b="1" u="sng" dirty="0">
                <a:latin typeface="Calibri" panose="020F0502020204030204" pitchFamily="34" charset="0"/>
              </a:rPr>
              <a:t>!</a:t>
            </a:r>
            <a:endParaRPr lang="en-US" sz="1700" dirty="0">
              <a:latin typeface="Calibri" panose="020F0502020204030204" pitchFamily="34" charset="0"/>
            </a:endParaRPr>
          </a:p>
          <a:p>
            <a:pPr marL="0" indent="0">
              <a:buNone/>
            </a:pPr>
            <a:r>
              <a:rPr lang="en-US" sz="1700" dirty="0" smtClean="0">
                <a:latin typeface="Calibri" panose="020F0502020204030204" pitchFamily="34" charset="0"/>
              </a:rPr>
              <a:t>Advocates </a:t>
            </a:r>
            <a:r>
              <a:rPr lang="en-US" sz="1700" dirty="0">
                <a:latin typeface="Calibri" panose="020F0502020204030204" pitchFamily="34" charset="0"/>
              </a:rPr>
              <a:t>immediately pressed again to STOP Medicaid Managed Care, or to at least delay implementation longer.</a:t>
            </a:r>
          </a:p>
          <a:p>
            <a:pPr marL="0" lvl="0" indent="0">
              <a:buNone/>
            </a:pPr>
            <a:endParaRPr lang="en-US" dirty="0"/>
          </a:p>
        </p:txBody>
      </p:sp>
      <p:pic>
        <p:nvPicPr>
          <p:cNvPr id="6" name="Picture 2" descr="https://us-mg6.mail.yahoo.com/ya/download?mid=2%5f0%5f0%5f1%5f595023%5fAG7sw0MACS%2feVydtoAteKBKbc2Q&amp;m=YaDownload&amp;pid=2.2&amp;fid=Inbox&amp;inline=1&amp;appid=yahooma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94157" y="5802085"/>
            <a:ext cx="449697" cy="79986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474961" y="6181354"/>
            <a:ext cx="4828951" cy="369332"/>
          </a:xfrm>
          <a:prstGeom prst="rect">
            <a:avLst/>
          </a:prstGeom>
        </p:spPr>
        <p:txBody>
          <a:bodyPr wrap="none">
            <a:spAutoFit/>
          </a:bodyPr>
          <a:lstStyle/>
          <a:p>
            <a:r>
              <a:rPr lang="en-US" b="1" dirty="0">
                <a:solidFill>
                  <a:schemeClr val="accent3">
                    <a:lumMod val="75000"/>
                  </a:schemeClr>
                </a:solidFill>
                <a:latin typeface="Calibri Light" panose="020F0302020204030204" pitchFamily="34" charset="0"/>
              </a:rPr>
              <a:t>Iowa Medicaid Managed Care Debacle – </a:t>
            </a:r>
            <a:r>
              <a:rPr lang="en-US" b="1" dirty="0" smtClean="0">
                <a:latin typeface="Calibri Light" panose="020F0302020204030204" pitchFamily="34" charset="0"/>
              </a:rPr>
              <a:t>Don Dew</a:t>
            </a:r>
            <a:endParaRPr lang="en-US" b="1" dirty="0">
              <a:latin typeface="Calibri Light" panose="020F0302020204030204" pitchFamily="34" charset="0"/>
            </a:endParaRPr>
          </a:p>
        </p:txBody>
      </p:sp>
      <p:pic>
        <p:nvPicPr>
          <p:cNvPr id="8"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327" y="5985163"/>
            <a:ext cx="1692849" cy="668483"/>
          </a:xfrm>
          <a:prstGeom prst="rect">
            <a:avLst/>
          </a:prstGeom>
        </p:spPr>
      </p:pic>
    </p:spTree>
    <p:extLst>
      <p:ext uri="{BB962C8B-B14F-4D97-AF65-F5344CB8AC3E}">
        <p14:creationId xmlns:p14="http://schemas.microsoft.com/office/powerpoint/2010/main" val="314388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0155" y="794657"/>
            <a:ext cx="4369074" cy="1012371"/>
          </a:xfrm>
        </p:spPr>
        <p:txBody>
          <a:bodyPr>
            <a:normAutofit fontScale="90000"/>
          </a:bodyPr>
          <a:lstStyle/>
          <a:p>
            <a:r>
              <a:rPr lang="en-US" dirty="0" smtClean="0">
                <a:latin typeface="Calibri Light" panose="020F0302020204030204" pitchFamily="34" charset="0"/>
              </a:rPr>
              <a:t>The Medicaid Managed Care DEBACLE</a:t>
            </a:r>
            <a:endParaRPr lang="en-US" dirty="0">
              <a:latin typeface="Calibri Light" panose="020F0302020204030204" pitchFamily="34" charset="0"/>
            </a:endParaRPr>
          </a:p>
        </p:txBody>
      </p:sp>
      <p:sp>
        <p:nvSpPr>
          <p:cNvPr id="4" name="Text Placeholder 3"/>
          <p:cNvSpPr>
            <a:spLocks noGrp="1"/>
          </p:cNvSpPr>
          <p:nvPr>
            <p:ph type="body" sz="half" idx="2"/>
          </p:nvPr>
        </p:nvSpPr>
        <p:spPr>
          <a:xfrm>
            <a:off x="7420155" y="1894114"/>
            <a:ext cx="4445274" cy="3907972"/>
          </a:xfrm>
        </p:spPr>
        <p:txBody>
          <a:bodyPr>
            <a:normAutofit fontScale="92500" lnSpcReduction="20000"/>
          </a:bodyPr>
          <a:lstStyle/>
          <a:p>
            <a:r>
              <a:rPr lang="en-US" dirty="0" smtClean="0">
                <a:solidFill>
                  <a:schemeClr val="accent3">
                    <a:lumMod val="75000"/>
                  </a:schemeClr>
                </a:solidFill>
              </a:rPr>
              <a:t>Don Dew</a:t>
            </a:r>
          </a:p>
          <a:p>
            <a:r>
              <a:rPr lang="en-US" dirty="0">
                <a:latin typeface="Calibri" panose="020F0502020204030204" pitchFamily="34" charset="0"/>
              </a:rPr>
              <a:t>Consumer organizers held a second Medicaid Managed Care Rally at the State Capitol in 2016, with an anonymous donor again funding buses for Consumers from all over the state, as well as lunch at the rally</a:t>
            </a:r>
            <a:r>
              <a:rPr lang="en-US" dirty="0" smtClean="0">
                <a:latin typeface="Calibri" panose="020F0502020204030204" pitchFamily="34" charset="0"/>
              </a:rPr>
              <a:t>.</a:t>
            </a:r>
            <a:endParaRPr lang="en-US" dirty="0">
              <a:latin typeface="Calibri" panose="020F0502020204030204" pitchFamily="34" charset="0"/>
            </a:endParaRPr>
          </a:p>
          <a:p>
            <a:r>
              <a:rPr lang="en-US" dirty="0">
                <a:latin typeface="Calibri" panose="020F0502020204030204" pitchFamily="34" charset="0"/>
              </a:rPr>
              <a:t>Bottom line:  </a:t>
            </a:r>
            <a:r>
              <a:rPr lang="en-US" b="1" dirty="0">
                <a:latin typeface="Calibri" panose="020F0502020204030204" pitchFamily="34" charset="0"/>
              </a:rPr>
              <a:t>CMS AGAIN DELAYED Iowa’s implementation of Medicaid Managed care to April 1</a:t>
            </a:r>
            <a:r>
              <a:rPr lang="en-US" b="1" baseline="30000" dirty="0">
                <a:latin typeface="Calibri" panose="020F0502020204030204" pitchFamily="34" charset="0"/>
              </a:rPr>
              <a:t>st</a:t>
            </a:r>
            <a:r>
              <a:rPr lang="en-US" b="1" dirty="0" smtClean="0">
                <a:latin typeface="Calibri" panose="020F0502020204030204" pitchFamily="34" charset="0"/>
              </a:rPr>
              <a:t>!!!</a:t>
            </a:r>
            <a:endParaRPr lang="en-US" dirty="0">
              <a:latin typeface="Calibri" panose="020F0502020204030204" pitchFamily="34" charset="0"/>
            </a:endParaRPr>
          </a:p>
          <a:p>
            <a:r>
              <a:rPr lang="en-US" dirty="0">
                <a:latin typeface="Calibri" panose="020F0502020204030204" pitchFamily="34" charset="0"/>
              </a:rPr>
              <a:t>Although implementation of Medicaid Managed Care did begin on April 1</a:t>
            </a:r>
            <a:r>
              <a:rPr lang="en-US" baseline="30000" dirty="0">
                <a:latin typeface="Calibri" panose="020F0502020204030204" pitchFamily="34" charset="0"/>
              </a:rPr>
              <a:t>st</a:t>
            </a:r>
            <a:r>
              <a:rPr lang="en-US" dirty="0">
                <a:latin typeface="Calibri" panose="020F0502020204030204" pitchFamily="34" charset="0"/>
              </a:rPr>
              <a:t>, Consumers are now working to press for a much stronger Medicaid oversight bill, and to have people document the problems they are having and e-mail them to Legislators, the MCOs, and the </a:t>
            </a:r>
            <a:r>
              <a:rPr lang="en-US" dirty="0" smtClean="0">
                <a:latin typeface="Calibri" panose="020F0502020204030204" pitchFamily="34" charset="0"/>
              </a:rPr>
              <a:t>Ombudsman.</a:t>
            </a:r>
            <a:endParaRPr lang="en-US" dirty="0">
              <a:latin typeface="Calibri" panose="020F0502020204030204" pitchFamily="34" charset="0"/>
            </a:endParaRPr>
          </a:p>
          <a:p>
            <a:pPr lvl="0"/>
            <a:endParaRPr lang="en-US" dirty="0">
              <a:latin typeface="Calibri" panose="020F0502020204030204" pitchFamily="34" charset="0"/>
            </a:endParaRPr>
          </a:p>
        </p:txBody>
      </p:sp>
      <p:pic>
        <p:nvPicPr>
          <p:cNvPr id="6" name="Picture Placeholder 5" descr="C:\Users\Dawn Francis\Downloads\12321128_2521034743219_638343563841707190_n.jpg"/>
          <p:cNvPicPr>
            <a:picLocks noGrp="1"/>
          </p:cNvPicPr>
          <p:nvPr>
            <p:ph type="pic" idx="1"/>
          </p:nvPr>
        </p:nvPicPr>
        <p:blipFill>
          <a:blip r:embed="rId2">
            <a:extLst>
              <a:ext uri="{28A0092B-C50C-407E-A947-70E740481C1C}">
                <a14:useLocalDpi xmlns:a14="http://schemas.microsoft.com/office/drawing/2010/main" val="0"/>
              </a:ext>
            </a:extLst>
          </a:blip>
          <a:srcRect l="1250" r="1250"/>
          <a:stretch>
            <a:fillRect/>
          </a:stretch>
        </p:blipFill>
        <p:spPr bwMode="auto">
          <a:prstGeom prst="rect">
            <a:avLst/>
          </a:prstGeom>
          <a:noFill/>
          <a:ln>
            <a:noFill/>
          </a:ln>
        </p:spPr>
      </p:pic>
      <p:pic>
        <p:nvPicPr>
          <p:cNvPr id="10" name="Picture 2" descr="https://us-mg6.mail.yahoo.com/ya/download?mid=2%5f0%5f0%5f1%5f595023%5fAG7sw0MACS%2feVydtoAteKBKbc2Q&amp;m=YaDownload&amp;pid=2.2&amp;fid=Inbox&amp;inline=1&amp;appid=yahooma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94157" y="5802085"/>
            <a:ext cx="449697" cy="79986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474961" y="6181354"/>
            <a:ext cx="4828951" cy="369332"/>
          </a:xfrm>
          <a:prstGeom prst="rect">
            <a:avLst/>
          </a:prstGeom>
        </p:spPr>
        <p:txBody>
          <a:bodyPr wrap="none">
            <a:spAutoFit/>
          </a:bodyPr>
          <a:lstStyle/>
          <a:p>
            <a:r>
              <a:rPr lang="en-US" b="1" dirty="0">
                <a:solidFill>
                  <a:schemeClr val="accent3">
                    <a:lumMod val="75000"/>
                  </a:schemeClr>
                </a:solidFill>
                <a:latin typeface="Calibri Light" panose="020F0302020204030204" pitchFamily="34" charset="0"/>
              </a:rPr>
              <a:t>Iowa Medicaid Managed Care Debacle – </a:t>
            </a:r>
            <a:r>
              <a:rPr lang="en-US" b="1" dirty="0" smtClean="0">
                <a:latin typeface="Calibri Light" panose="020F0302020204030204" pitchFamily="34" charset="0"/>
              </a:rPr>
              <a:t>Don Dew</a:t>
            </a:r>
            <a:endParaRPr lang="en-US" b="1" dirty="0">
              <a:latin typeface="Calibri Light" panose="020F0302020204030204" pitchFamily="34" charset="0"/>
            </a:endParaRPr>
          </a:p>
        </p:txBody>
      </p:sp>
      <p:pic>
        <p:nvPicPr>
          <p:cNvPr id="12"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327" y="5985163"/>
            <a:ext cx="1692849" cy="668483"/>
          </a:xfrm>
          <a:prstGeom prst="rect">
            <a:avLst/>
          </a:prstGeom>
        </p:spPr>
      </p:pic>
    </p:spTree>
    <p:extLst>
      <p:ext uri="{BB962C8B-B14F-4D97-AF65-F5344CB8AC3E}">
        <p14:creationId xmlns:p14="http://schemas.microsoft.com/office/powerpoint/2010/main" val="273191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Calibri Light" panose="020F0302020204030204" pitchFamily="34" charset="0"/>
              </a:rPr>
              <a:t>History of Disability and Aging Advocacy in Iowa</a:t>
            </a:r>
            <a:endParaRPr lang="en-US" dirty="0">
              <a:latin typeface="Calibri Light" panose="020F0302020204030204" pitchFamily="34" charset="0"/>
            </a:endParaRPr>
          </a:p>
        </p:txBody>
      </p:sp>
      <p:sp>
        <p:nvSpPr>
          <p:cNvPr id="3" name="Subtitle 2"/>
          <p:cNvSpPr>
            <a:spLocks noGrp="1"/>
          </p:cNvSpPr>
          <p:nvPr>
            <p:ph type="subTitle" idx="1"/>
          </p:nvPr>
        </p:nvSpPr>
        <p:spPr/>
        <p:txBody>
          <a:bodyPr/>
          <a:lstStyle/>
          <a:p>
            <a:r>
              <a:rPr lang="en-US" dirty="0" smtClean="0"/>
              <a:t>“Where the Rubber Hits the Cornfield!”</a:t>
            </a:r>
            <a:endParaRPr lang="en-US" dirty="0"/>
          </a:p>
        </p:txBody>
      </p:sp>
      <p:sp>
        <p:nvSpPr>
          <p:cNvPr id="4" name="Subtitle 2"/>
          <p:cNvSpPr txBox="1">
            <a:spLocks/>
          </p:cNvSpPr>
          <p:nvPr/>
        </p:nvSpPr>
        <p:spPr>
          <a:xfrm>
            <a:off x="313601" y="6026727"/>
            <a:ext cx="11282654" cy="91440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12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9pPr>
          </a:lstStyle>
          <a:p>
            <a:r>
              <a:rPr lang="en-US" b="1" dirty="0" smtClean="0">
                <a:solidFill>
                  <a:schemeClr val="bg1"/>
                </a:solidFill>
                <a:latin typeface="Calibri Light" panose="020F0302020204030204" pitchFamily="34" charset="0"/>
              </a:rPr>
              <a:t>Iowa Aging Advocacy – </a:t>
            </a:r>
            <a:r>
              <a:rPr lang="en-US" b="1" dirty="0" smtClean="0">
                <a:latin typeface="Calibri Light" panose="020F0302020204030204" pitchFamily="34" charset="0"/>
              </a:rPr>
              <a:t>Jim Cushing  </a:t>
            </a:r>
            <a:endParaRPr lang="en-US" b="1" dirty="0">
              <a:latin typeface="Calibri Light" panose="020F0302020204030204" pitchFamily="34" charset="0"/>
            </a:endParaRPr>
          </a:p>
        </p:txBody>
      </p:sp>
      <p:pic>
        <p:nvPicPr>
          <p:cNvPr id="5"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8626" y="228273"/>
            <a:ext cx="2114695" cy="835064"/>
          </a:xfrm>
          <a:prstGeom prst="rect">
            <a:avLst/>
          </a:prstGeom>
        </p:spPr>
      </p:pic>
    </p:spTree>
    <p:extLst>
      <p:ext uri="{BB962C8B-B14F-4D97-AF65-F5344CB8AC3E}">
        <p14:creationId xmlns:p14="http://schemas.microsoft.com/office/powerpoint/2010/main" val="118511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3341" y="1925549"/>
            <a:ext cx="6858002" cy="870857"/>
          </a:xfrm>
        </p:spPr>
        <p:txBody>
          <a:bodyPr/>
          <a:lstStyle/>
          <a:p>
            <a:r>
              <a:rPr lang="en-US" dirty="0" smtClean="0">
                <a:latin typeface="Calibri Light" panose="020F0302020204030204" pitchFamily="34" charset="0"/>
              </a:rPr>
              <a:t>Jim Cushing</a:t>
            </a:r>
            <a:endParaRPr lang="en-US" dirty="0">
              <a:latin typeface="Calibri Light" panose="020F0302020204030204" pitchFamily="34" charset="0"/>
            </a:endParaRPr>
          </a:p>
        </p:txBody>
      </p:sp>
      <p:sp>
        <p:nvSpPr>
          <p:cNvPr id="3" name="Text Placeholder 2"/>
          <p:cNvSpPr>
            <a:spLocks noGrp="1"/>
          </p:cNvSpPr>
          <p:nvPr>
            <p:ph type="body" idx="1"/>
          </p:nvPr>
        </p:nvSpPr>
        <p:spPr>
          <a:xfrm>
            <a:off x="3631872" y="3629971"/>
            <a:ext cx="4604298" cy="2888178"/>
          </a:xfrm>
        </p:spPr>
        <p:txBody>
          <a:bodyPr>
            <a:normAutofit/>
          </a:bodyPr>
          <a:lstStyle/>
          <a:p>
            <a:r>
              <a:rPr lang="en-US" sz="1600" dirty="0" smtClean="0">
                <a:latin typeface="Calibri" panose="020F0502020204030204" pitchFamily="34" charset="0"/>
              </a:rPr>
              <a:t>Jim </a:t>
            </a:r>
            <a:r>
              <a:rPr lang="en-US" sz="1600" dirty="0">
                <a:latin typeface="Calibri" panose="020F0502020204030204" pitchFamily="34" charset="0"/>
              </a:rPr>
              <a:t>Cushing is the Executive Director of the Iowa </a:t>
            </a:r>
            <a:r>
              <a:rPr lang="en-US" sz="1600" dirty="0" smtClean="0">
                <a:latin typeface="Calibri" panose="020F0502020204030204" pitchFamily="34" charset="0"/>
              </a:rPr>
              <a:t>Association </a:t>
            </a:r>
            <a:r>
              <a:rPr lang="en-US" sz="1600" dirty="0">
                <a:latin typeface="Calibri" panose="020F0502020204030204" pitchFamily="34" charset="0"/>
              </a:rPr>
              <a:t>of the Area Agencies on Aging (AAA’s).  </a:t>
            </a:r>
            <a:endParaRPr lang="en-US" sz="1600" dirty="0" smtClean="0">
              <a:latin typeface="Calibri" panose="020F0502020204030204" pitchFamily="34" charset="0"/>
            </a:endParaRPr>
          </a:p>
          <a:p>
            <a:r>
              <a:rPr lang="en-US" sz="2300" dirty="0">
                <a:latin typeface="Calibri" panose="020F0502020204030204" pitchFamily="34" charset="0"/>
              </a:rPr>
              <a:t> </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0188" y="1441831"/>
            <a:ext cx="2276053" cy="2845067"/>
          </a:xfrm>
          <a:prstGeom prst="rect">
            <a:avLst/>
          </a:prstGeom>
        </p:spPr>
      </p:pic>
      <p:sp>
        <p:nvSpPr>
          <p:cNvPr id="6" name="Rectangle 5"/>
          <p:cNvSpPr/>
          <p:nvPr/>
        </p:nvSpPr>
        <p:spPr>
          <a:xfrm>
            <a:off x="3053341" y="2771521"/>
            <a:ext cx="5182829" cy="369332"/>
          </a:xfrm>
          <a:prstGeom prst="rect">
            <a:avLst/>
          </a:prstGeom>
        </p:spPr>
        <p:txBody>
          <a:bodyPr wrap="none">
            <a:spAutoFit/>
          </a:bodyPr>
          <a:lstStyle/>
          <a:p>
            <a:r>
              <a:rPr lang="en-US" dirty="0" smtClean="0">
                <a:solidFill>
                  <a:schemeClr val="accent3">
                    <a:lumMod val="75000"/>
                  </a:schemeClr>
                </a:solidFill>
              </a:rPr>
              <a:t>Executive Director Area Agencies on Aging</a:t>
            </a:r>
            <a:endParaRPr lang="en-US" dirty="0">
              <a:solidFill>
                <a:schemeClr val="accent3">
                  <a:lumMod val="75000"/>
                </a:scheme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739" y="5571940"/>
            <a:ext cx="796832" cy="996040"/>
          </a:xfrm>
          <a:prstGeom prst="rect">
            <a:avLst/>
          </a:prstGeom>
        </p:spPr>
      </p:pic>
      <p:sp>
        <p:nvSpPr>
          <p:cNvPr id="8" name="Rectangle 7"/>
          <p:cNvSpPr/>
          <p:nvPr/>
        </p:nvSpPr>
        <p:spPr>
          <a:xfrm>
            <a:off x="1233423" y="6235200"/>
            <a:ext cx="3473580" cy="369332"/>
          </a:xfrm>
          <a:prstGeom prst="rect">
            <a:avLst/>
          </a:prstGeom>
        </p:spPr>
        <p:txBody>
          <a:bodyPr wrap="none">
            <a:spAutoFit/>
          </a:bodyPr>
          <a:lstStyle/>
          <a:p>
            <a:r>
              <a:rPr lang="en-US" b="1" dirty="0">
                <a:solidFill>
                  <a:schemeClr val="bg1"/>
                </a:solidFill>
                <a:latin typeface="Calibri Light" panose="020F0302020204030204" pitchFamily="34" charset="0"/>
              </a:rPr>
              <a:t>Iowa Aging Advocacy – </a:t>
            </a:r>
            <a:r>
              <a:rPr lang="en-US" b="1" dirty="0">
                <a:latin typeface="Calibri Light" panose="020F0302020204030204" pitchFamily="34" charset="0"/>
              </a:rPr>
              <a:t>Jim Cushing  </a:t>
            </a:r>
            <a:endParaRPr lang="en-US" b="1" dirty="0">
              <a:latin typeface="Calibri Light" panose="020F0302020204030204" pitchFamily="34" charset="0"/>
            </a:endParaRPr>
          </a:p>
        </p:txBody>
      </p:sp>
    </p:spTree>
    <p:extLst>
      <p:ext uri="{BB962C8B-B14F-4D97-AF65-F5344CB8AC3E}">
        <p14:creationId xmlns:p14="http://schemas.microsoft.com/office/powerpoint/2010/main" val="345462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2890" y="1031196"/>
            <a:ext cx="4078623" cy="666976"/>
          </a:xfrm>
        </p:spPr>
        <p:txBody>
          <a:bodyPr>
            <a:normAutofit/>
          </a:bodyPr>
          <a:lstStyle/>
          <a:p>
            <a:r>
              <a:rPr lang="en-US" sz="3200" b="1" dirty="0" smtClean="0">
                <a:latin typeface="Calibri Light" panose="020F0302020204030204" pitchFamily="34" charset="0"/>
              </a:rPr>
              <a:t>Aging Advocacy History</a:t>
            </a:r>
            <a:endParaRPr lang="en-US" sz="3200" b="1" dirty="0">
              <a:latin typeface="Calibri Light" panose="020F0302020204030204" pitchFamily="34" charset="0"/>
            </a:endParaRPr>
          </a:p>
        </p:txBody>
      </p:sp>
      <p:sp>
        <p:nvSpPr>
          <p:cNvPr id="4" name="Text Placeholder 3"/>
          <p:cNvSpPr>
            <a:spLocks noGrp="1"/>
          </p:cNvSpPr>
          <p:nvPr>
            <p:ph type="body" sz="half" idx="2"/>
          </p:nvPr>
        </p:nvSpPr>
        <p:spPr>
          <a:xfrm>
            <a:off x="7398328" y="2324880"/>
            <a:ext cx="4644736" cy="3399159"/>
          </a:xfrm>
        </p:spPr>
        <p:txBody>
          <a:bodyPr>
            <a:normAutofit/>
          </a:bodyPr>
          <a:lstStyle/>
          <a:p>
            <a:r>
              <a:rPr lang="en-US" sz="1600" dirty="0" smtClean="0">
                <a:latin typeface="Calibri Light" panose="020F0302020204030204" pitchFamily="34" charset="0"/>
              </a:rPr>
              <a:t>Jewish </a:t>
            </a:r>
            <a:r>
              <a:rPr lang="en-US" sz="1600" dirty="0">
                <a:latin typeface="Calibri Light" panose="020F0302020204030204" pitchFamily="34" charset="0"/>
              </a:rPr>
              <a:t>Federation of Greater Des Moines – 100 </a:t>
            </a:r>
            <a:r>
              <a:rPr lang="en-US" sz="1600" dirty="0" err="1" smtClean="0">
                <a:latin typeface="Calibri Light" panose="020F0302020204030204" pitchFamily="34" charset="0"/>
              </a:rPr>
              <a:t>yrs</a:t>
            </a:r>
            <a:r>
              <a:rPr lang="en-US" sz="1600" dirty="0" smtClean="0">
                <a:latin typeface="Calibri Light" panose="020F0302020204030204" pitchFamily="34" charset="0"/>
              </a:rPr>
              <a:t/>
            </a:r>
            <a:br>
              <a:rPr lang="en-US" sz="1600" dirty="0" smtClean="0">
                <a:latin typeface="Calibri Light" panose="020F0302020204030204" pitchFamily="34" charset="0"/>
              </a:rPr>
            </a:br>
            <a:r>
              <a:rPr lang="en-US" sz="1600" dirty="0" smtClean="0">
                <a:latin typeface="Calibri Light" panose="020F0302020204030204" pitchFamily="34" charset="0"/>
              </a:rPr>
              <a:t>AARP </a:t>
            </a:r>
            <a:r>
              <a:rPr lang="en-US" sz="1600" dirty="0">
                <a:latin typeface="Calibri Light" panose="020F0302020204030204" pitchFamily="34" charset="0"/>
              </a:rPr>
              <a:t>– </a:t>
            </a:r>
            <a:r>
              <a:rPr lang="en-US" sz="1600" dirty="0" smtClean="0">
                <a:latin typeface="Calibri Light" panose="020F0302020204030204" pitchFamily="34" charset="0"/>
              </a:rPr>
              <a:t>1958</a:t>
            </a:r>
            <a:br>
              <a:rPr lang="en-US" sz="1600" dirty="0" smtClean="0">
                <a:latin typeface="Calibri Light" panose="020F0302020204030204" pitchFamily="34" charset="0"/>
              </a:rPr>
            </a:br>
            <a:r>
              <a:rPr lang="en-US" sz="1600" dirty="0" smtClean="0">
                <a:latin typeface="Calibri Light" panose="020F0302020204030204" pitchFamily="34" charset="0"/>
              </a:rPr>
              <a:t>National </a:t>
            </a:r>
            <a:r>
              <a:rPr lang="en-US" sz="1600" dirty="0">
                <a:latin typeface="Calibri Light" panose="020F0302020204030204" pitchFamily="34" charset="0"/>
              </a:rPr>
              <a:t>Association of Area Agencies on Aging – </a:t>
            </a:r>
            <a:r>
              <a:rPr lang="en-US" sz="1600" dirty="0" smtClean="0">
                <a:latin typeface="Calibri Light" panose="020F0302020204030204" pitchFamily="34" charset="0"/>
              </a:rPr>
              <a:t>1975</a:t>
            </a:r>
            <a:br>
              <a:rPr lang="en-US" sz="1600" dirty="0" smtClean="0">
                <a:latin typeface="Calibri Light" panose="020F0302020204030204" pitchFamily="34" charset="0"/>
              </a:rPr>
            </a:br>
            <a:r>
              <a:rPr lang="en-US" sz="1600" dirty="0" smtClean="0">
                <a:latin typeface="Calibri Light" panose="020F0302020204030204" pitchFamily="34" charset="0"/>
              </a:rPr>
              <a:t>Older </a:t>
            </a:r>
            <a:r>
              <a:rPr lang="en-US" sz="1600" dirty="0">
                <a:latin typeface="Calibri Light" panose="020F0302020204030204" pitchFamily="34" charset="0"/>
              </a:rPr>
              <a:t>Iowans Legislature (OIL) – </a:t>
            </a:r>
            <a:r>
              <a:rPr lang="en-US" sz="1600" dirty="0" smtClean="0">
                <a:latin typeface="Calibri Light" panose="020F0302020204030204" pitchFamily="34" charset="0"/>
              </a:rPr>
              <a:t>1978</a:t>
            </a:r>
            <a:br>
              <a:rPr lang="en-US" sz="1600" dirty="0" smtClean="0">
                <a:latin typeface="Calibri Light" panose="020F0302020204030204" pitchFamily="34" charset="0"/>
              </a:rPr>
            </a:br>
            <a:r>
              <a:rPr lang="en-US" sz="1600" dirty="0" smtClean="0">
                <a:latin typeface="Calibri Light" panose="020F0302020204030204" pitchFamily="34" charset="0"/>
              </a:rPr>
              <a:t>Alzheimer’s </a:t>
            </a:r>
            <a:r>
              <a:rPr lang="en-US" sz="1600" dirty="0">
                <a:latin typeface="Calibri Light" panose="020F0302020204030204" pitchFamily="34" charset="0"/>
              </a:rPr>
              <a:t>Association – </a:t>
            </a:r>
            <a:r>
              <a:rPr lang="en-US" sz="1600" dirty="0" smtClean="0">
                <a:latin typeface="Calibri Light" panose="020F0302020204030204" pitchFamily="34" charset="0"/>
              </a:rPr>
              <a:t>1980</a:t>
            </a:r>
            <a:br>
              <a:rPr lang="en-US" sz="1600" dirty="0" smtClean="0">
                <a:latin typeface="Calibri Light" panose="020F0302020204030204" pitchFamily="34" charset="0"/>
              </a:rPr>
            </a:br>
            <a:r>
              <a:rPr lang="en-US" sz="1600" dirty="0" smtClean="0">
                <a:latin typeface="Calibri Light" panose="020F0302020204030204" pitchFamily="34" charset="0"/>
              </a:rPr>
              <a:t>Iowa </a:t>
            </a:r>
            <a:r>
              <a:rPr lang="en-US" sz="1600" dirty="0" err="1">
                <a:latin typeface="Calibri Light" panose="020F0302020204030204" pitchFamily="34" charset="0"/>
              </a:rPr>
              <a:t>CareGivers</a:t>
            </a:r>
            <a:r>
              <a:rPr lang="en-US" sz="1600" dirty="0">
                <a:latin typeface="Calibri Light" panose="020F0302020204030204" pitchFamily="34" charset="0"/>
              </a:rPr>
              <a:t> Association – </a:t>
            </a:r>
            <a:r>
              <a:rPr lang="en-US" sz="1600" dirty="0" smtClean="0">
                <a:latin typeface="Calibri Light" panose="020F0302020204030204" pitchFamily="34" charset="0"/>
              </a:rPr>
              <a:t>1992</a:t>
            </a:r>
            <a:br>
              <a:rPr lang="en-US" sz="1600" dirty="0" smtClean="0">
                <a:latin typeface="Calibri Light" panose="020F0302020204030204" pitchFamily="34" charset="0"/>
              </a:rPr>
            </a:br>
            <a:r>
              <a:rPr lang="en-US" sz="1600" dirty="0" smtClean="0">
                <a:latin typeface="Calibri Light" panose="020F0302020204030204" pitchFamily="34" charset="0"/>
              </a:rPr>
              <a:t>Alliance </a:t>
            </a:r>
            <a:r>
              <a:rPr lang="en-US" sz="1600" dirty="0">
                <a:latin typeface="Calibri Light" panose="020F0302020204030204" pitchFamily="34" charset="0"/>
              </a:rPr>
              <a:t>for Retired Americans – </a:t>
            </a:r>
            <a:r>
              <a:rPr lang="en-US" sz="1600" dirty="0" smtClean="0">
                <a:latin typeface="Calibri Light" panose="020F0302020204030204" pitchFamily="34" charset="0"/>
              </a:rPr>
              <a:t>2001</a:t>
            </a:r>
            <a:br>
              <a:rPr lang="en-US" sz="1600" dirty="0" smtClean="0">
                <a:latin typeface="Calibri Light" panose="020F0302020204030204" pitchFamily="34" charset="0"/>
              </a:rPr>
            </a:br>
            <a:r>
              <a:rPr lang="en-US" sz="1600" dirty="0" smtClean="0">
                <a:latin typeface="Calibri Light" panose="020F0302020204030204" pitchFamily="34" charset="0"/>
              </a:rPr>
              <a:t>The </a:t>
            </a:r>
            <a:r>
              <a:rPr lang="en-US" sz="1600" dirty="0">
                <a:latin typeface="Calibri Light" panose="020F0302020204030204" pitchFamily="34" charset="0"/>
              </a:rPr>
              <a:t>Hale Group - 2008</a:t>
            </a:r>
            <a:endParaRPr lang="en-US" sz="1600" dirty="0">
              <a:latin typeface="Calibri Light" panose="020F0302020204030204" pitchFamily="34" charset="0"/>
            </a:endParaRP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3438" r="13438"/>
          <a:stretch>
            <a:fillRect/>
          </a:stretch>
        </p:blipFill>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7711" y="5603195"/>
            <a:ext cx="796832" cy="996040"/>
          </a:xfrm>
          <a:prstGeom prst="rect">
            <a:avLst/>
          </a:prstGeom>
        </p:spPr>
      </p:pic>
      <p:sp>
        <p:nvSpPr>
          <p:cNvPr id="7" name="Rectangle 6"/>
          <p:cNvSpPr/>
          <p:nvPr/>
        </p:nvSpPr>
        <p:spPr>
          <a:xfrm>
            <a:off x="7584131" y="6229903"/>
            <a:ext cx="3473580" cy="369332"/>
          </a:xfrm>
          <a:prstGeom prst="rect">
            <a:avLst/>
          </a:prstGeom>
        </p:spPr>
        <p:txBody>
          <a:bodyPr wrap="none">
            <a:spAutoFit/>
          </a:bodyPr>
          <a:lstStyle/>
          <a:p>
            <a:r>
              <a:rPr lang="en-US" b="1" dirty="0">
                <a:solidFill>
                  <a:schemeClr val="accent3">
                    <a:lumMod val="75000"/>
                  </a:schemeClr>
                </a:solidFill>
                <a:latin typeface="Calibri Light" panose="020F0302020204030204" pitchFamily="34" charset="0"/>
              </a:rPr>
              <a:t>Iowa Aging Advocacy – </a:t>
            </a:r>
            <a:r>
              <a:rPr lang="en-US" b="1" dirty="0">
                <a:latin typeface="Calibri Light" panose="020F0302020204030204" pitchFamily="34" charset="0"/>
              </a:rPr>
              <a:t>Jim Cushing  </a:t>
            </a:r>
            <a:endParaRPr lang="en-US" b="1" dirty="0">
              <a:latin typeface="Calibri Light" panose="020F0302020204030204" pitchFamily="34" charset="0"/>
            </a:endParaRPr>
          </a:p>
        </p:txBody>
      </p:sp>
      <p:pic>
        <p:nvPicPr>
          <p:cNvPr id="10"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327" y="5985163"/>
            <a:ext cx="1692849" cy="668483"/>
          </a:xfrm>
          <a:prstGeom prst="rect">
            <a:avLst/>
          </a:prstGeom>
        </p:spPr>
      </p:pic>
    </p:spTree>
    <p:extLst>
      <p:ext uri="{BB962C8B-B14F-4D97-AF65-F5344CB8AC3E}">
        <p14:creationId xmlns:p14="http://schemas.microsoft.com/office/powerpoint/2010/main" val="37473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1"/>
            <a:ext cx="6858002" cy="827314"/>
          </a:xfrm>
        </p:spPr>
        <p:txBody>
          <a:bodyPr/>
          <a:lstStyle/>
          <a:p>
            <a:r>
              <a:rPr lang="en-US" dirty="0" smtClean="0">
                <a:latin typeface="Calibri Light" panose="020F0302020204030204" pitchFamily="34" charset="0"/>
              </a:rPr>
              <a:t>Aging Advocacy</a:t>
            </a:r>
            <a:endParaRPr lang="en-US" dirty="0">
              <a:latin typeface="Calibri Light" panose="020F0302020204030204" pitchFamily="34" charset="0"/>
            </a:endParaRPr>
          </a:p>
        </p:txBody>
      </p:sp>
      <p:sp>
        <p:nvSpPr>
          <p:cNvPr id="3" name="Text Placeholder 2"/>
          <p:cNvSpPr>
            <a:spLocks noGrp="1"/>
          </p:cNvSpPr>
          <p:nvPr>
            <p:ph type="body" idx="1"/>
          </p:nvPr>
        </p:nvSpPr>
        <p:spPr>
          <a:xfrm>
            <a:off x="4265610" y="2819401"/>
            <a:ext cx="6858002" cy="2365664"/>
          </a:xfrm>
        </p:spPr>
        <p:txBody>
          <a:bodyPr>
            <a:normAutofit/>
          </a:bodyPr>
          <a:lstStyle/>
          <a:p>
            <a:r>
              <a:rPr lang="en-US" sz="1900" dirty="0" smtClean="0">
                <a:solidFill>
                  <a:schemeClr val="accent3">
                    <a:lumMod val="75000"/>
                  </a:schemeClr>
                </a:solidFill>
              </a:rPr>
              <a:t>Traditional Approach</a:t>
            </a:r>
          </a:p>
          <a:p>
            <a:endParaRPr lang="en-US" sz="1800" dirty="0" smtClean="0">
              <a:solidFill>
                <a:schemeClr val="accent3">
                  <a:lumMod val="75000"/>
                </a:schemeClr>
              </a:solidFill>
            </a:endParaRPr>
          </a:p>
          <a:p>
            <a:pPr marL="342900" indent="-342900">
              <a:buFont typeface="Arial" panose="020B0604020202020204" pitchFamily="34" charset="0"/>
              <a:buChar char="•"/>
            </a:pPr>
            <a:r>
              <a:rPr lang="en-US" sz="1800" dirty="0" smtClean="0">
                <a:latin typeface="Calibri Light" panose="020F0302020204030204" pitchFamily="34" charset="0"/>
              </a:rPr>
              <a:t>Single issue or single organization focus </a:t>
            </a:r>
          </a:p>
          <a:p>
            <a:pPr marL="342900" indent="-342900">
              <a:buFont typeface="Arial" panose="020B0604020202020204" pitchFamily="34" charset="0"/>
              <a:buChar char="•"/>
            </a:pPr>
            <a:r>
              <a:rPr lang="en-US" sz="1800" dirty="0" smtClean="0">
                <a:latin typeface="Calibri Light" panose="020F0302020204030204" pitchFamily="34" charset="0"/>
              </a:rPr>
              <a:t>Information sharing</a:t>
            </a:r>
          </a:p>
          <a:p>
            <a:pPr marL="342900" indent="-342900">
              <a:buFont typeface="Arial" panose="020B0604020202020204" pitchFamily="34" charset="0"/>
              <a:buChar char="•"/>
            </a:pPr>
            <a:r>
              <a:rPr lang="en-US" sz="1800" dirty="0" smtClean="0">
                <a:latin typeface="Calibri Light" panose="020F0302020204030204" pitchFamily="34" charset="0"/>
              </a:rPr>
              <a:t>Mixed collaboration</a:t>
            </a:r>
            <a:endParaRPr lang="en-US" sz="1800" dirty="0">
              <a:latin typeface="Calibri Light" panose="020F0302020204030204" pitchFamily="34" charset="0"/>
            </a:endParaRPr>
          </a:p>
          <a:p>
            <a:pPr marL="342900" indent="-342900">
              <a:buFont typeface="Arial" panose="020B0604020202020204" pitchFamily="34" charset="0"/>
              <a:buChar char="•"/>
            </a:pPr>
            <a:endParaRPr lang="en-US" dirty="0" smtClean="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739" y="5571940"/>
            <a:ext cx="796832" cy="996040"/>
          </a:xfrm>
          <a:prstGeom prst="rect">
            <a:avLst/>
          </a:prstGeom>
        </p:spPr>
      </p:pic>
      <p:sp>
        <p:nvSpPr>
          <p:cNvPr id="6" name="Rectangle 5"/>
          <p:cNvSpPr/>
          <p:nvPr/>
        </p:nvSpPr>
        <p:spPr>
          <a:xfrm>
            <a:off x="1233423" y="6235200"/>
            <a:ext cx="3473580" cy="369332"/>
          </a:xfrm>
          <a:prstGeom prst="rect">
            <a:avLst/>
          </a:prstGeom>
        </p:spPr>
        <p:txBody>
          <a:bodyPr wrap="none">
            <a:spAutoFit/>
          </a:bodyPr>
          <a:lstStyle/>
          <a:p>
            <a:r>
              <a:rPr lang="en-US" b="1" dirty="0">
                <a:solidFill>
                  <a:schemeClr val="bg1"/>
                </a:solidFill>
                <a:latin typeface="Calibri Light" panose="020F0302020204030204" pitchFamily="34" charset="0"/>
              </a:rPr>
              <a:t>Iowa Aging Advocacy – </a:t>
            </a:r>
            <a:r>
              <a:rPr lang="en-US" b="1" dirty="0">
                <a:latin typeface="Calibri Light" panose="020F0302020204030204" pitchFamily="34" charset="0"/>
              </a:rPr>
              <a:t>Jim Cushing  </a:t>
            </a:r>
            <a:endParaRPr lang="en-US" b="1" dirty="0">
              <a:latin typeface="Calibri Light" panose="020F0302020204030204" pitchFamily="34" charset="0"/>
            </a:endParaRPr>
          </a:p>
        </p:txBody>
      </p:sp>
      <p:pic>
        <p:nvPicPr>
          <p:cNvPr id="7"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8626" y="228273"/>
            <a:ext cx="2114695" cy="835064"/>
          </a:xfrm>
          <a:prstGeom prst="rect">
            <a:avLst/>
          </a:prstGeom>
        </p:spPr>
      </p:pic>
    </p:spTree>
    <p:extLst>
      <p:ext uri="{BB962C8B-B14F-4D97-AF65-F5344CB8AC3E}">
        <p14:creationId xmlns:p14="http://schemas.microsoft.com/office/powerpoint/2010/main" val="427630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881743"/>
            <a:ext cx="10058402" cy="1219200"/>
          </a:xfrm>
        </p:spPr>
        <p:txBody>
          <a:bodyPr>
            <a:normAutofit fontScale="90000"/>
          </a:bodyPr>
          <a:lstStyle/>
          <a:p>
            <a:r>
              <a:rPr lang="en-US" sz="4000" dirty="0" smtClean="0">
                <a:latin typeface="Calibri Light" panose="020F0302020204030204" pitchFamily="34" charset="0"/>
              </a:rPr>
              <a:t>Aging Advocacy </a:t>
            </a:r>
            <a:r>
              <a:rPr lang="en-US" sz="4000" dirty="0" smtClean="0">
                <a:latin typeface="Calibri Light" panose="020F0302020204030204" pitchFamily="34" charset="0"/>
              </a:rPr>
              <a:t/>
            </a:r>
            <a:br>
              <a:rPr lang="en-US" sz="4000" dirty="0" smtClean="0">
                <a:latin typeface="Calibri Light" panose="020F0302020204030204" pitchFamily="34" charset="0"/>
              </a:rPr>
            </a:br>
            <a:r>
              <a:rPr lang="en-US" sz="4000" dirty="0" smtClean="0">
                <a:latin typeface="Calibri Light" panose="020F0302020204030204" pitchFamily="34" charset="0"/>
              </a:rPr>
              <a:t/>
            </a:r>
            <a:br>
              <a:rPr lang="en-US" sz="4000" dirty="0" smtClean="0">
                <a:latin typeface="Calibri Light" panose="020F0302020204030204" pitchFamily="34" charset="0"/>
              </a:rPr>
            </a:br>
            <a:r>
              <a:rPr lang="en-US" sz="2400" dirty="0" smtClean="0">
                <a:solidFill>
                  <a:schemeClr val="accent3">
                    <a:lumMod val="75000"/>
                  </a:schemeClr>
                </a:solidFill>
              </a:rPr>
              <a:t>Today</a:t>
            </a:r>
            <a:endParaRPr lang="en-US" sz="2400" dirty="0">
              <a:solidFill>
                <a:schemeClr val="accent3">
                  <a:lumMod val="75000"/>
                </a:schemeClr>
              </a:solidFill>
            </a:endParaRPr>
          </a:p>
        </p:txBody>
      </p:sp>
      <p:sp>
        <p:nvSpPr>
          <p:cNvPr id="3" name="Content Placeholder 2"/>
          <p:cNvSpPr>
            <a:spLocks noGrp="1"/>
          </p:cNvSpPr>
          <p:nvPr>
            <p:ph sz="half" idx="1"/>
          </p:nvPr>
        </p:nvSpPr>
        <p:spPr>
          <a:xfrm>
            <a:off x="1065212" y="2261054"/>
            <a:ext cx="9793288" cy="4187952"/>
          </a:xfrm>
        </p:spPr>
        <p:txBody>
          <a:bodyPr/>
          <a:lstStyle/>
          <a:p>
            <a:r>
              <a:rPr lang="en-US" sz="1700" dirty="0">
                <a:latin typeface="Calibri" panose="020F0502020204030204" pitchFamily="34" charset="0"/>
              </a:rPr>
              <a:t>The </a:t>
            </a:r>
            <a:r>
              <a:rPr lang="en-US" sz="1700" b="1" dirty="0">
                <a:latin typeface="Calibri" panose="020F0502020204030204" pitchFamily="34" charset="0"/>
              </a:rPr>
              <a:t>Elevate Aging Collaboration</a:t>
            </a:r>
            <a:r>
              <a:rPr lang="en-US" sz="1700" dirty="0">
                <a:latin typeface="Calibri" panose="020F0502020204030204" pitchFamily="34" charset="0"/>
              </a:rPr>
              <a:t> is an informal education and policy stimulation group focused on providing information about the Iowa aging journey -- preparation options and current plus developing issues.  Members include</a:t>
            </a:r>
            <a:r>
              <a:rPr lang="en-US" sz="1700" dirty="0">
                <a:latin typeface="Calibri" panose="020F0502020204030204" pitchFamily="34" charset="0"/>
              </a:rPr>
              <a:t> </a:t>
            </a:r>
            <a:r>
              <a:rPr lang="en-US" sz="1700" dirty="0">
                <a:latin typeface="Calibri" panose="020F0502020204030204" pitchFamily="34" charset="0"/>
              </a:rPr>
              <a:t>AARP Iowa, Alzheimer’s Association, The Hale Group, Iowa Alliance for Retired Americans, Iowa Association of Area Agencies on Aging, Iowa </a:t>
            </a:r>
            <a:r>
              <a:rPr lang="en-US" sz="1700" dirty="0" err="1">
                <a:latin typeface="Calibri" panose="020F0502020204030204" pitchFamily="34" charset="0"/>
              </a:rPr>
              <a:t>CareGivers</a:t>
            </a:r>
            <a:r>
              <a:rPr lang="en-US" sz="1700" dirty="0">
                <a:latin typeface="Calibri" panose="020F0502020204030204" pitchFamily="34" charset="0"/>
              </a:rPr>
              <a:t>, Jewish Family Services, Office of the State Long-Term Care Ombudsman and Older Iowans Legislature.  Technical assistance is provided by the Iowa Department on Aging. </a:t>
            </a:r>
            <a:endParaRPr lang="en-US" sz="1700" dirty="0" smtClean="0">
              <a:latin typeface="Calibri" panose="020F0502020204030204" pitchFamily="34" charset="0"/>
            </a:endParaRPr>
          </a:p>
          <a:p>
            <a:r>
              <a:rPr lang="en-US" sz="1700" b="1" dirty="0" smtClean="0">
                <a:latin typeface="Calibri" panose="020F0502020204030204" pitchFamily="34" charset="0"/>
              </a:rPr>
              <a:t>Iowa </a:t>
            </a:r>
            <a:r>
              <a:rPr lang="en-US" sz="1700" b="1" dirty="0">
                <a:latin typeface="Calibri" panose="020F0502020204030204" pitchFamily="34" charset="0"/>
              </a:rPr>
              <a:t>Disability and Aging </a:t>
            </a:r>
            <a:r>
              <a:rPr lang="en-US" sz="1700" b="1" dirty="0" smtClean="0">
                <a:latin typeface="Calibri" panose="020F0502020204030204" pitchFamily="34" charset="0"/>
              </a:rPr>
              <a:t>Advocates </a:t>
            </a:r>
            <a:r>
              <a:rPr lang="en-US" sz="1700" b="1" dirty="0">
                <a:latin typeface="Calibri" panose="020F0502020204030204" pitchFamily="34" charset="0"/>
              </a:rPr>
              <a:t>Network</a:t>
            </a:r>
            <a:r>
              <a:rPr lang="en-US" sz="1700" dirty="0">
                <a:latin typeface="Calibri" panose="020F0502020204030204" pitchFamily="34" charset="0"/>
              </a:rPr>
              <a:t> </a:t>
            </a:r>
            <a:r>
              <a:rPr lang="en-US" sz="1700" b="1" dirty="0" smtClean="0">
                <a:latin typeface="Calibri" panose="020F0502020204030204" pitchFamily="34" charset="0"/>
              </a:rPr>
              <a:t>(IDAAN) </a:t>
            </a:r>
            <a:r>
              <a:rPr lang="en-US" sz="1700" dirty="0" smtClean="0">
                <a:latin typeface="Calibri" panose="020F0502020204030204" pitchFamily="34" charset="0"/>
              </a:rPr>
              <a:t>– </a:t>
            </a:r>
            <a:r>
              <a:rPr lang="en-US" sz="1700" dirty="0">
                <a:latin typeface="Calibri" panose="020F0502020204030204" pitchFamily="34" charset="0"/>
              </a:rPr>
              <a:t>Developing collaboration between Disability and Aging groups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739" y="5571940"/>
            <a:ext cx="796832" cy="996040"/>
          </a:xfrm>
          <a:prstGeom prst="rect">
            <a:avLst/>
          </a:prstGeom>
        </p:spPr>
      </p:pic>
      <p:sp>
        <p:nvSpPr>
          <p:cNvPr id="5" name="Rectangle 4"/>
          <p:cNvSpPr/>
          <p:nvPr/>
        </p:nvSpPr>
        <p:spPr>
          <a:xfrm>
            <a:off x="1233423" y="6235200"/>
            <a:ext cx="3473580" cy="369332"/>
          </a:xfrm>
          <a:prstGeom prst="rect">
            <a:avLst/>
          </a:prstGeom>
        </p:spPr>
        <p:txBody>
          <a:bodyPr wrap="none">
            <a:spAutoFit/>
          </a:bodyPr>
          <a:lstStyle/>
          <a:p>
            <a:r>
              <a:rPr lang="en-US" b="1" dirty="0">
                <a:solidFill>
                  <a:schemeClr val="accent3">
                    <a:lumMod val="75000"/>
                  </a:schemeClr>
                </a:solidFill>
                <a:latin typeface="Calibri Light" panose="020F0302020204030204" pitchFamily="34" charset="0"/>
              </a:rPr>
              <a:t>Iowa Aging Advocacy – </a:t>
            </a:r>
            <a:r>
              <a:rPr lang="en-US" b="1" dirty="0">
                <a:latin typeface="Calibri Light" panose="020F0302020204030204" pitchFamily="34" charset="0"/>
              </a:rPr>
              <a:t>Jim Cushing  </a:t>
            </a:r>
            <a:endParaRPr lang="en-US" b="1" dirty="0">
              <a:latin typeface="Calibri Light" panose="020F0302020204030204" pitchFamily="34" charset="0"/>
            </a:endParaRPr>
          </a:p>
        </p:txBody>
      </p:sp>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8626" y="228273"/>
            <a:ext cx="2114695" cy="835064"/>
          </a:xfrm>
          <a:prstGeom prst="rect">
            <a:avLst/>
          </a:prstGeom>
        </p:spPr>
      </p:pic>
    </p:spTree>
    <p:extLst>
      <p:ext uri="{BB962C8B-B14F-4D97-AF65-F5344CB8AC3E}">
        <p14:creationId xmlns:p14="http://schemas.microsoft.com/office/powerpoint/2010/main" val="2469039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smtClean="0">
                <a:latin typeface="Calibri Light" panose="020F0302020204030204" pitchFamily="34" charset="0"/>
              </a:rPr>
              <a:t>THANK YOU!  </a:t>
            </a:r>
            <a:endParaRPr b="1" dirty="0">
              <a:latin typeface="Calibri Light" panose="020F0302020204030204" pitchFamily="34" charset="0"/>
            </a:endParaRPr>
          </a:p>
        </p:txBody>
      </p:sp>
      <p:sp>
        <p:nvSpPr>
          <p:cNvPr id="14" name="Content Placeholder 13"/>
          <p:cNvSpPr>
            <a:spLocks noGrp="1"/>
          </p:cNvSpPr>
          <p:nvPr>
            <p:ph idx="1"/>
          </p:nvPr>
        </p:nvSpPr>
        <p:spPr>
          <a:xfrm>
            <a:off x="1065214" y="1660813"/>
            <a:ext cx="10058400" cy="4033405"/>
          </a:xfrm>
        </p:spPr>
        <p:txBody>
          <a:bodyPr>
            <a:normAutofit lnSpcReduction="10000"/>
          </a:bodyPr>
          <a:lstStyle/>
          <a:p>
            <a:pPr marL="0" indent="0">
              <a:buNone/>
            </a:pPr>
            <a:r>
              <a:rPr lang="en-US" dirty="0"/>
              <a:t>Sign up for future webinars </a:t>
            </a:r>
            <a:r>
              <a:rPr lang="en-US" dirty="0" smtClean="0"/>
              <a:t>at  </a:t>
            </a:r>
            <a:r>
              <a:rPr lang="en-US" dirty="0" smtClean="0">
                <a:hlinkClick r:id="rId2"/>
              </a:rPr>
              <a:t>www.heartlandselfadvocacy.org</a:t>
            </a:r>
            <a:endParaRPr lang="en-US" dirty="0" smtClean="0"/>
          </a:p>
          <a:p>
            <a:pPr marL="0" indent="0">
              <a:buNone/>
            </a:pPr>
            <a:endParaRPr lang="en-US" sz="1400" dirty="0" smtClean="0"/>
          </a:p>
          <a:p>
            <a:pPr lvl="1"/>
            <a:r>
              <a:rPr lang="en-US" sz="1600" b="1" dirty="0">
                <a:solidFill>
                  <a:schemeClr val="accent3">
                    <a:lumMod val="75000"/>
                  </a:schemeClr>
                </a:solidFill>
                <a:latin typeface="Calibri" panose="020F0502020204030204" pitchFamily="34" charset="0"/>
              </a:rPr>
              <a:t>Dawn Francis </a:t>
            </a:r>
            <a:r>
              <a:rPr lang="en-US" sz="1600" dirty="0">
                <a:solidFill>
                  <a:schemeClr val="accent3">
                    <a:lumMod val="75000"/>
                  </a:schemeClr>
                </a:solidFill>
                <a:latin typeface="Calibri" panose="020F0502020204030204" pitchFamily="34" charset="0"/>
              </a:rPr>
              <a:t>– dawn@iowasilc.org</a:t>
            </a:r>
            <a:endParaRPr lang="en-US" sz="1600" b="1" dirty="0">
              <a:solidFill>
                <a:schemeClr val="accent3">
                  <a:lumMod val="75000"/>
                </a:schemeClr>
              </a:solidFill>
              <a:latin typeface="Calibri" panose="020F0502020204030204" pitchFamily="34" charset="0"/>
            </a:endParaRPr>
          </a:p>
          <a:p>
            <a:pPr lvl="1"/>
            <a:r>
              <a:rPr lang="en-US" sz="1600" b="1" dirty="0" smtClean="0">
                <a:solidFill>
                  <a:schemeClr val="accent3">
                    <a:lumMod val="75000"/>
                  </a:schemeClr>
                </a:solidFill>
                <a:latin typeface="Calibri" panose="020F0502020204030204" pitchFamily="34" charset="0"/>
              </a:rPr>
              <a:t>Mia Peterson </a:t>
            </a:r>
            <a:r>
              <a:rPr lang="en-US" sz="1600" dirty="0" smtClean="0">
                <a:solidFill>
                  <a:schemeClr val="accent3">
                    <a:lumMod val="75000"/>
                  </a:schemeClr>
                </a:solidFill>
                <a:latin typeface="Calibri" panose="020F0502020204030204" pitchFamily="34" charset="0"/>
              </a:rPr>
              <a:t>– miapete73@yahoo.com</a:t>
            </a:r>
          </a:p>
          <a:p>
            <a:pPr lvl="1"/>
            <a:r>
              <a:rPr lang="en-US" sz="1600" b="1" dirty="0" smtClean="0">
                <a:solidFill>
                  <a:schemeClr val="accent3">
                    <a:lumMod val="75000"/>
                  </a:schemeClr>
                </a:solidFill>
                <a:latin typeface="Calibri" panose="020F0502020204030204" pitchFamily="34" charset="0"/>
              </a:rPr>
              <a:t>Mike </a:t>
            </a:r>
            <a:r>
              <a:rPr lang="en-US" sz="1600" b="1" dirty="0" err="1" smtClean="0">
                <a:solidFill>
                  <a:schemeClr val="accent3">
                    <a:lumMod val="75000"/>
                  </a:schemeClr>
                </a:solidFill>
                <a:latin typeface="Calibri" panose="020F0502020204030204" pitchFamily="34" charset="0"/>
              </a:rPr>
              <a:t>Hoenig</a:t>
            </a:r>
            <a:r>
              <a:rPr lang="en-US" sz="1600" dirty="0" smtClean="0">
                <a:solidFill>
                  <a:schemeClr val="accent3">
                    <a:lumMod val="75000"/>
                  </a:schemeClr>
                </a:solidFill>
                <a:latin typeface="Calibri" panose="020F0502020204030204" pitchFamily="34" charset="0"/>
              </a:rPr>
              <a:t>– Michael-hoenig@uiowa.edu</a:t>
            </a:r>
          </a:p>
          <a:p>
            <a:pPr lvl="1"/>
            <a:r>
              <a:rPr lang="en-US" sz="1600" b="1" dirty="0" smtClean="0">
                <a:solidFill>
                  <a:schemeClr val="accent3">
                    <a:lumMod val="75000"/>
                  </a:schemeClr>
                </a:solidFill>
                <a:latin typeface="Calibri" panose="020F0502020204030204" pitchFamily="34" charset="0"/>
              </a:rPr>
              <a:t>Jeremy Beavers </a:t>
            </a:r>
            <a:r>
              <a:rPr lang="en-US" sz="1600" dirty="0" smtClean="0">
                <a:solidFill>
                  <a:schemeClr val="accent3">
                    <a:lumMod val="75000"/>
                  </a:schemeClr>
                </a:solidFill>
                <a:latin typeface="Calibri" panose="020F0502020204030204" pitchFamily="34" charset="0"/>
              </a:rPr>
              <a:t>– beaversjeremy@hotmail.com</a:t>
            </a:r>
          </a:p>
          <a:p>
            <a:pPr lvl="1"/>
            <a:r>
              <a:rPr lang="en-US" sz="1600" b="1" dirty="0" smtClean="0">
                <a:solidFill>
                  <a:schemeClr val="accent3">
                    <a:lumMod val="75000"/>
                  </a:schemeClr>
                </a:solidFill>
                <a:latin typeface="Calibri" panose="020F0502020204030204" pitchFamily="34" charset="0"/>
              </a:rPr>
              <a:t>Gary McDermott </a:t>
            </a:r>
            <a:r>
              <a:rPr lang="en-US" sz="1600" dirty="0" smtClean="0">
                <a:solidFill>
                  <a:schemeClr val="accent3">
                    <a:lumMod val="75000"/>
                  </a:schemeClr>
                </a:solidFill>
                <a:latin typeface="Calibri" panose="020F0502020204030204" pitchFamily="34" charset="0"/>
              </a:rPr>
              <a:t>– gmacvet@gmail.com</a:t>
            </a:r>
          </a:p>
          <a:p>
            <a:pPr lvl="1"/>
            <a:r>
              <a:rPr lang="en-US" sz="1600" b="1" dirty="0" smtClean="0">
                <a:solidFill>
                  <a:schemeClr val="accent3">
                    <a:lumMod val="75000"/>
                  </a:schemeClr>
                </a:solidFill>
                <a:latin typeface="Calibri" panose="020F0502020204030204" pitchFamily="34" charset="0"/>
              </a:rPr>
              <a:t>Don Dew</a:t>
            </a:r>
            <a:r>
              <a:rPr lang="en-US" sz="1600" dirty="0" smtClean="0">
                <a:solidFill>
                  <a:schemeClr val="accent3">
                    <a:lumMod val="75000"/>
                  </a:schemeClr>
                </a:solidFill>
                <a:latin typeface="Calibri" panose="020F0502020204030204" pitchFamily="34" charset="0"/>
              </a:rPr>
              <a:t>- director@drcsiouxland.org</a:t>
            </a:r>
          </a:p>
          <a:p>
            <a:pPr lvl="1"/>
            <a:r>
              <a:rPr lang="en-US" sz="1600" b="1" dirty="0" smtClean="0">
                <a:solidFill>
                  <a:schemeClr val="accent3">
                    <a:lumMod val="75000"/>
                  </a:schemeClr>
                </a:solidFill>
                <a:latin typeface="Calibri" panose="020F0502020204030204" pitchFamily="34" charset="0"/>
              </a:rPr>
              <a:t>Jim Cushing </a:t>
            </a:r>
            <a:r>
              <a:rPr lang="en-US" sz="1600" dirty="0" smtClean="0">
                <a:solidFill>
                  <a:schemeClr val="accent3">
                    <a:lumMod val="75000"/>
                  </a:schemeClr>
                </a:solidFill>
                <a:latin typeface="Calibri" panose="020F0502020204030204" pitchFamily="34" charset="0"/>
              </a:rPr>
              <a:t>– jcushing@i4.org</a:t>
            </a:r>
            <a:endParaRPr lang="en-US" sz="1600" dirty="0" smtClean="0">
              <a:solidFill>
                <a:schemeClr val="accent3">
                  <a:lumMod val="75000"/>
                </a:schemeClr>
              </a:solidFill>
              <a:latin typeface="Calibri" panose="020F0502020204030204" pitchFamily="34" charset="0"/>
            </a:endParaRPr>
          </a:p>
          <a:p>
            <a:pPr marL="64008" indent="0">
              <a:buNone/>
            </a:pPr>
            <a:r>
              <a:rPr lang="en-US" sz="1600" dirty="0" smtClean="0">
                <a:solidFill>
                  <a:schemeClr val="tx1">
                    <a:lumMod val="75000"/>
                  </a:schemeClr>
                </a:solidFill>
              </a:rPr>
              <a:t>Special thanks to Greg </a:t>
            </a:r>
            <a:r>
              <a:rPr lang="en-US" sz="1600" dirty="0" err="1" smtClean="0">
                <a:solidFill>
                  <a:schemeClr val="tx1">
                    <a:lumMod val="75000"/>
                  </a:schemeClr>
                </a:solidFill>
              </a:rPr>
              <a:t>Fier</a:t>
            </a:r>
            <a:r>
              <a:rPr lang="en-US" sz="1600" dirty="0" smtClean="0">
                <a:solidFill>
                  <a:schemeClr val="tx1">
                    <a:lumMod val="75000"/>
                  </a:schemeClr>
                </a:solidFill>
              </a:rPr>
              <a:t> &amp; Doug Cunningham for putting the presentation together.  </a:t>
            </a:r>
            <a:endParaRPr sz="1600" dirty="0">
              <a:solidFill>
                <a:schemeClr val="tx1">
                  <a:lumMod val="75000"/>
                </a:schemeClr>
              </a:solidFill>
            </a:endParaRPr>
          </a:p>
        </p:txBody>
      </p:sp>
      <p:sp>
        <p:nvSpPr>
          <p:cNvPr id="4" name="Subtitle 2"/>
          <p:cNvSpPr txBox="1">
            <a:spLocks/>
          </p:cNvSpPr>
          <p:nvPr/>
        </p:nvSpPr>
        <p:spPr>
          <a:xfrm>
            <a:off x="313601" y="6026727"/>
            <a:ext cx="11282654" cy="91440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12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9pPr>
          </a:lstStyle>
          <a:p>
            <a:r>
              <a:rPr lang="en-US" sz="1800" b="1" dirty="0" smtClean="0">
                <a:solidFill>
                  <a:schemeClr val="accent3">
                    <a:lumMod val="75000"/>
                  </a:schemeClr>
                </a:solidFill>
                <a:latin typeface="Calibri Light" panose="020F0302020204030204" pitchFamily="34" charset="0"/>
              </a:rPr>
              <a:t>History of Disability and Aging Advocacy in Iowa – </a:t>
            </a:r>
            <a:r>
              <a:rPr lang="en-US" sz="1800" b="1" dirty="0" smtClean="0">
                <a:latin typeface="Calibri Light" panose="020F0302020204030204" pitchFamily="34" charset="0"/>
              </a:rPr>
              <a:t>May 6, 2016</a:t>
            </a:r>
            <a:endParaRPr lang="en-US" sz="1800" b="1" dirty="0">
              <a:solidFill>
                <a:schemeClr val="bg1"/>
              </a:solidFill>
              <a:latin typeface="Calibri Light" panose="020F0302020204030204" pitchFamily="34" charset="0"/>
            </a:endParaRPr>
          </a:p>
        </p:txBody>
      </p:sp>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9008" y="2607791"/>
            <a:ext cx="5237247" cy="2068117"/>
          </a:xfrm>
          <a:prstGeom prst="rect">
            <a:avLst/>
          </a:prstGeom>
        </p:spPr>
      </p:pic>
    </p:spTree>
    <p:extLst>
      <p:ext uri="{BB962C8B-B14F-4D97-AF65-F5344CB8AC3E}">
        <p14:creationId xmlns:p14="http://schemas.microsoft.com/office/powerpoint/2010/main" val="235809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Calibri Light" panose="020F0302020204030204" pitchFamily="34" charset="0"/>
              </a:rPr>
              <a:t>History of Disability and Aging Advocacy in Iowa</a:t>
            </a:r>
            <a:endParaRPr lang="en-US" dirty="0">
              <a:latin typeface="Calibri Light" panose="020F0302020204030204" pitchFamily="34" charset="0"/>
            </a:endParaRPr>
          </a:p>
        </p:txBody>
      </p:sp>
      <p:sp>
        <p:nvSpPr>
          <p:cNvPr id="3" name="Subtitle 2"/>
          <p:cNvSpPr>
            <a:spLocks noGrp="1"/>
          </p:cNvSpPr>
          <p:nvPr>
            <p:ph type="subTitle" idx="1"/>
          </p:nvPr>
        </p:nvSpPr>
        <p:spPr/>
        <p:txBody>
          <a:bodyPr/>
          <a:lstStyle/>
          <a:p>
            <a:r>
              <a:rPr lang="en-US" dirty="0" smtClean="0"/>
              <a:t>“Where the Rubber Hits the Cornfield!”</a:t>
            </a:r>
            <a:endParaRPr lang="en-US" dirty="0"/>
          </a:p>
        </p:txBody>
      </p:sp>
      <p:sp>
        <p:nvSpPr>
          <p:cNvPr id="4" name="Subtitle 2"/>
          <p:cNvSpPr txBox="1">
            <a:spLocks/>
          </p:cNvSpPr>
          <p:nvPr/>
        </p:nvSpPr>
        <p:spPr>
          <a:xfrm>
            <a:off x="1545771" y="6026727"/>
            <a:ext cx="10050484" cy="91440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12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9pPr>
          </a:lstStyle>
          <a:p>
            <a:r>
              <a:rPr lang="en-US" b="1" dirty="0" smtClean="0">
                <a:solidFill>
                  <a:schemeClr val="bg1"/>
                </a:solidFill>
                <a:latin typeface="Calibri Light" panose="020F0302020204030204" pitchFamily="34" charset="0"/>
              </a:rPr>
              <a:t>The History of the National Disability Rights Movement </a:t>
            </a:r>
            <a:r>
              <a:rPr lang="en-US" b="1" dirty="0" smtClean="0">
                <a:solidFill>
                  <a:schemeClr val="bg1"/>
                </a:solidFill>
                <a:latin typeface="Calibri Light" panose="020F0302020204030204" pitchFamily="34" charset="0"/>
              </a:rPr>
              <a:t>– </a:t>
            </a:r>
            <a:r>
              <a:rPr lang="en-US" b="1" dirty="0" smtClean="0">
                <a:latin typeface="Calibri Light" panose="020F0302020204030204" pitchFamily="34" charset="0"/>
              </a:rPr>
              <a:t>Dawn Francis</a:t>
            </a:r>
            <a:endParaRPr lang="en-US" b="1" dirty="0">
              <a:solidFill>
                <a:schemeClr val="bg1"/>
              </a:solidFill>
              <a:latin typeface="Calibri Light" panose="020F0302020204030204" pitchFamily="34" charset="0"/>
            </a:endParaRPr>
          </a:p>
        </p:txBody>
      </p:sp>
      <p:pic>
        <p:nvPicPr>
          <p:cNvPr id="5" name="Picture 4" descr="Dawn Pi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114" y="5535843"/>
            <a:ext cx="957942" cy="955468"/>
          </a:xfrm>
          <a:prstGeom prst="rect">
            <a:avLst/>
          </a:prstGeom>
          <a:noFill/>
          <a:ln>
            <a:noFill/>
          </a:ln>
        </p:spPr>
      </p:pic>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8626" y="228273"/>
            <a:ext cx="2114695" cy="835064"/>
          </a:xfrm>
          <a:prstGeom prst="rect">
            <a:avLst/>
          </a:prstGeom>
        </p:spPr>
      </p:pic>
    </p:spTree>
    <p:extLst>
      <p:ext uri="{BB962C8B-B14F-4D97-AF65-F5344CB8AC3E}">
        <p14:creationId xmlns:p14="http://schemas.microsoft.com/office/powerpoint/2010/main" val="383090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309255"/>
          </a:xfrm>
        </p:spPr>
        <p:txBody>
          <a:bodyPr/>
          <a:lstStyle/>
          <a:p>
            <a:r>
              <a:rPr lang="en-US" dirty="0" smtClean="0">
                <a:latin typeface="Calibri Light" panose="020F0302020204030204" pitchFamily="34" charset="0"/>
              </a:rPr>
              <a:t>Dawn Francis</a:t>
            </a:r>
            <a:endParaRPr lang="en-US" dirty="0">
              <a:latin typeface="Calibri Light" panose="020F0302020204030204" pitchFamily="34" charset="0"/>
            </a:endParaRPr>
          </a:p>
        </p:txBody>
      </p:sp>
      <p:sp>
        <p:nvSpPr>
          <p:cNvPr id="3" name="Text Placeholder 2"/>
          <p:cNvSpPr>
            <a:spLocks noGrp="1"/>
          </p:cNvSpPr>
          <p:nvPr>
            <p:ph type="body" idx="1"/>
          </p:nvPr>
        </p:nvSpPr>
        <p:spPr>
          <a:xfrm>
            <a:off x="4265610" y="3252355"/>
            <a:ext cx="6858002" cy="1932709"/>
          </a:xfrm>
        </p:spPr>
        <p:txBody>
          <a:bodyPr>
            <a:normAutofit/>
          </a:bodyPr>
          <a:lstStyle/>
          <a:p>
            <a:r>
              <a:rPr lang="en-US" dirty="0" smtClean="0"/>
              <a:t>Executive Director</a:t>
            </a:r>
            <a:endParaRPr lang="en-US" dirty="0" smtClean="0"/>
          </a:p>
          <a:p>
            <a:pPr marL="342900" indent="-342900">
              <a:buFont typeface="Arial" panose="020B0604020202020204" pitchFamily="34" charset="0"/>
              <a:buChar char="•"/>
            </a:pPr>
            <a:r>
              <a:rPr lang="en-US" dirty="0" smtClean="0">
                <a:latin typeface="Calibri Light" panose="020F0302020204030204" pitchFamily="34" charset="0"/>
              </a:rPr>
              <a:t>Iowa Statewide Independent Living Council (SILC)</a:t>
            </a:r>
            <a:endParaRPr lang="en-US" dirty="0">
              <a:latin typeface="Calibri Light" panose="020F0302020204030204" pitchFamily="34" charset="0"/>
            </a:endParaRPr>
          </a:p>
          <a:p>
            <a:pPr marL="342900" indent="-342900">
              <a:buFont typeface="Arial" panose="020B0604020202020204" pitchFamily="34" charset="0"/>
              <a:buChar char="•"/>
            </a:pPr>
            <a:endParaRPr lang="en-US" dirty="0" smtClean="0"/>
          </a:p>
          <a:p>
            <a:endParaRPr lang="en-US" dirty="0"/>
          </a:p>
        </p:txBody>
      </p:sp>
      <p:pic>
        <p:nvPicPr>
          <p:cNvPr id="5" name="Picture 4" descr="Dawn Pic"/>
          <p:cNvPicPr/>
          <p:nvPr/>
        </p:nvPicPr>
        <p:blipFill>
          <a:blip r:embed="rId2">
            <a:extLst>
              <a:ext uri="{28A0092B-C50C-407E-A947-70E740481C1C}">
                <a14:useLocalDpi xmlns:a14="http://schemas.microsoft.com/office/drawing/2010/main" val="0"/>
              </a:ext>
            </a:extLst>
          </a:blip>
          <a:srcRect/>
          <a:stretch>
            <a:fillRect/>
          </a:stretch>
        </p:blipFill>
        <p:spPr bwMode="auto">
          <a:xfrm>
            <a:off x="8108448" y="806335"/>
            <a:ext cx="2499360" cy="2446020"/>
          </a:xfrm>
          <a:prstGeom prst="rect">
            <a:avLst/>
          </a:prstGeom>
          <a:noFill/>
          <a:ln>
            <a:noFill/>
          </a:ln>
        </p:spPr>
      </p:pic>
    </p:spTree>
    <p:extLst>
      <p:ext uri="{BB962C8B-B14F-4D97-AF65-F5344CB8AC3E}">
        <p14:creationId xmlns:p14="http://schemas.microsoft.com/office/powerpoint/2010/main" val="422500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0155" y="1578739"/>
            <a:ext cx="3840480" cy="623144"/>
          </a:xfrm>
        </p:spPr>
        <p:txBody>
          <a:bodyPr>
            <a:normAutofit fontScale="90000"/>
          </a:bodyPr>
          <a:lstStyle/>
          <a:p>
            <a:r>
              <a:rPr lang="en-US" dirty="0" smtClean="0">
                <a:latin typeface="Calibri Light" panose="020F0302020204030204" pitchFamily="34" charset="0"/>
              </a:rPr>
              <a:t>The Rise of the National Independent Living Movement</a:t>
            </a:r>
            <a:endParaRPr lang="en-US" dirty="0">
              <a:latin typeface="Calibri Light" panose="020F0302020204030204" pitchFamily="34" charset="0"/>
            </a:endParaRPr>
          </a:p>
        </p:txBody>
      </p:sp>
      <p:sp>
        <p:nvSpPr>
          <p:cNvPr id="4" name="Text Placeholder 3"/>
          <p:cNvSpPr>
            <a:spLocks noGrp="1"/>
          </p:cNvSpPr>
          <p:nvPr>
            <p:ph type="body" sz="half" idx="2"/>
          </p:nvPr>
        </p:nvSpPr>
        <p:spPr>
          <a:xfrm>
            <a:off x="7420155" y="3004457"/>
            <a:ext cx="3840480" cy="2598738"/>
          </a:xfrm>
        </p:spPr>
        <p:txBody>
          <a:bodyPr>
            <a:normAutofit/>
          </a:bodyPr>
          <a:lstStyle/>
          <a:p>
            <a:pPr marL="285750" indent="-285750">
              <a:buFont typeface="Arial" panose="020B0604020202020204" pitchFamily="34" charset="0"/>
              <a:buChar char="•"/>
            </a:pPr>
            <a:r>
              <a:rPr lang="en-US" sz="1600" dirty="0" smtClean="0">
                <a:latin typeface="Calibri" panose="020F0502020204030204" pitchFamily="34" charset="0"/>
              </a:rPr>
              <a:t>Ed </a:t>
            </a:r>
            <a:r>
              <a:rPr lang="en-US" sz="1600" dirty="0">
                <a:latin typeface="Calibri" panose="020F0502020204030204" pitchFamily="34" charset="0"/>
              </a:rPr>
              <a:t>Roberts was a young man in the early 1960’s, who was a quadriplegic and needed to sleep in an </a:t>
            </a:r>
            <a:r>
              <a:rPr lang="en-US" sz="1600" dirty="0" smtClean="0">
                <a:latin typeface="Calibri" panose="020F0502020204030204" pitchFamily="34" charset="0"/>
              </a:rPr>
              <a:t>iron </a:t>
            </a:r>
            <a:r>
              <a:rPr lang="en-US" sz="1600" dirty="0">
                <a:latin typeface="Calibri" panose="020F0502020204030204" pitchFamily="34" charset="0"/>
              </a:rPr>
              <a:t>lung for 10 hours a </a:t>
            </a:r>
            <a:r>
              <a:rPr lang="en-US" sz="1600" dirty="0" smtClean="0">
                <a:latin typeface="Calibri" panose="020F0502020204030204" pitchFamily="34" charset="0"/>
              </a:rPr>
              <a:t>day</a:t>
            </a:r>
          </a:p>
          <a:p>
            <a:pPr marL="285750" lvl="0" indent="-285750">
              <a:buFont typeface="Arial" panose="020B0604020202020204" pitchFamily="34" charset="0"/>
              <a:buChar char="•"/>
            </a:pPr>
            <a:r>
              <a:rPr lang="en-US" sz="1600" dirty="0">
                <a:latin typeface="Calibri" panose="020F0502020204030204" pitchFamily="34" charset="0"/>
              </a:rPr>
              <a:t>Ed fought the California Department of Vocational Rehabilitation, and the University of California at </a:t>
            </a:r>
            <a:r>
              <a:rPr lang="en-US" sz="1600" dirty="0" smtClean="0">
                <a:latin typeface="Calibri" panose="020F0502020204030204" pitchFamily="34" charset="0"/>
              </a:rPr>
              <a:t>Berkeley</a:t>
            </a:r>
            <a:r>
              <a:rPr lang="en-US" sz="1600" dirty="0">
                <a:latin typeface="Calibri" panose="020F0502020204030204" pitchFamily="34" charset="0"/>
              </a:rPr>
              <a:t>, for the right to go to college and get a degree.</a:t>
            </a:r>
          </a:p>
          <a:p>
            <a:pPr marL="285750" indent="-285750">
              <a:buFont typeface="Arial" panose="020B0604020202020204" pitchFamily="34" charset="0"/>
              <a:buChar char="•"/>
            </a:pPr>
            <a:endParaRPr lang="en-US" sz="1600" dirty="0">
              <a:latin typeface="Calibri" panose="020F0502020204030204" pitchFamily="34" charset="0"/>
            </a:endParaRPr>
          </a:p>
        </p:txBody>
      </p:sp>
      <p:pic>
        <p:nvPicPr>
          <p:cNvPr id="6" name="Picture Placeholder 5" descr="http://mn.gov/mnddc/ed-roberts/gallery/slide0017-1.jpg"/>
          <p:cNvPicPr>
            <a:picLocks noGrp="1"/>
          </p:cNvPicPr>
          <p:nvPr>
            <p:ph type="pic" idx="1"/>
          </p:nvPr>
        </p:nvPicPr>
        <p:blipFill>
          <a:blip r:embed="rId2">
            <a:extLst>
              <a:ext uri="{28A0092B-C50C-407E-A947-70E740481C1C}">
                <a14:useLocalDpi xmlns:a14="http://schemas.microsoft.com/office/drawing/2010/main" val="0"/>
              </a:ext>
            </a:extLst>
          </a:blip>
          <a:srcRect t="7560" b="7560"/>
          <a:stretch>
            <a:fillRect/>
          </a:stretch>
        </p:blipFill>
        <p:spPr bwMode="auto">
          <a:prstGeom prst="rect">
            <a:avLst/>
          </a:prstGeom>
          <a:noFill/>
          <a:ln>
            <a:noFill/>
          </a:ln>
        </p:spPr>
      </p:pic>
      <p:sp>
        <p:nvSpPr>
          <p:cNvPr id="5" name="Rectangle 4"/>
          <p:cNvSpPr/>
          <p:nvPr/>
        </p:nvSpPr>
        <p:spPr>
          <a:xfrm>
            <a:off x="7420155" y="2233838"/>
            <a:ext cx="1776448" cy="369332"/>
          </a:xfrm>
          <a:prstGeom prst="rect">
            <a:avLst/>
          </a:prstGeom>
        </p:spPr>
        <p:txBody>
          <a:bodyPr wrap="none">
            <a:spAutoFit/>
          </a:bodyPr>
          <a:lstStyle/>
          <a:p>
            <a:r>
              <a:rPr lang="en-US" dirty="0">
                <a:solidFill>
                  <a:schemeClr val="accent3">
                    <a:lumMod val="75000"/>
                  </a:schemeClr>
                </a:solidFill>
              </a:rPr>
              <a:t>Dawn Francis</a:t>
            </a:r>
          </a:p>
        </p:txBody>
      </p:sp>
      <p:pic>
        <p:nvPicPr>
          <p:cNvPr id="8" name="Picture 7" descr="Dawn Pic"/>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42635" y="5603195"/>
            <a:ext cx="957942" cy="955468"/>
          </a:xfrm>
          <a:prstGeom prst="rect">
            <a:avLst/>
          </a:prstGeom>
          <a:noFill/>
          <a:ln>
            <a:noFill/>
          </a:ln>
        </p:spPr>
      </p:pic>
      <p:sp>
        <p:nvSpPr>
          <p:cNvPr id="10" name="Subtitle 2"/>
          <p:cNvSpPr txBox="1">
            <a:spLocks/>
          </p:cNvSpPr>
          <p:nvPr/>
        </p:nvSpPr>
        <p:spPr>
          <a:xfrm>
            <a:off x="4321628" y="6204857"/>
            <a:ext cx="8450283" cy="74365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12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9pPr>
          </a:lstStyle>
          <a:p>
            <a:r>
              <a:rPr lang="en-US" sz="1800" b="1" dirty="0" smtClean="0">
                <a:solidFill>
                  <a:schemeClr val="accent3">
                    <a:lumMod val="75000"/>
                  </a:schemeClr>
                </a:solidFill>
                <a:latin typeface="Calibri Light" panose="020F0302020204030204" pitchFamily="34" charset="0"/>
              </a:rPr>
              <a:t>The Rise of the National Independent Living Movement – </a:t>
            </a:r>
            <a:r>
              <a:rPr lang="en-US" sz="1800" b="1" dirty="0" smtClean="0">
                <a:latin typeface="Calibri Light" panose="020F0302020204030204" pitchFamily="34" charset="0"/>
              </a:rPr>
              <a:t>Dawn Francis</a:t>
            </a:r>
            <a:endParaRPr lang="en-US" sz="1800" b="1" dirty="0">
              <a:latin typeface="Calibri Light" panose="020F0302020204030204" pitchFamily="34" charset="0"/>
            </a:endParaRPr>
          </a:p>
        </p:txBody>
      </p:sp>
      <p:pic>
        <p:nvPicPr>
          <p:cNvPr id="12"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327" y="5985163"/>
            <a:ext cx="1692849" cy="668483"/>
          </a:xfrm>
          <a:prstGeom prst="rect">
            <a:avLst/>
          </a:prstGeom>
        </p:spPr>
      </p:pic>
    </p:spTree>
    <p:extLst>
      <p:ext uri="{BB962C8B-B14F-4D97-AF65-F5344CB8AC3E}">
        <p14:creationId xmlns:p14="http://schemas.microsoft.com/office/powerpoint/2010/main" val="383339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0155" y="1578739"/>
            <a:ext cx="3840480" cy="623144"/>
          </a:xfrm>
        </p:spPr>
        <p:txBody>
          <a:bodyPr>
            <a:normAutofit fontScale="90000"/>
          </a:bodyPr>
          <a:lstStyle/>
          <a:p>
            <a:r>
              <a:rPr lang="en-US" dirty="0" smtClean="0">
                <a:latin typeface="Calibri Light" panose="020F0302020204030204" pitchFamily="34" charset="0"/>
              </a:rPr>
              <a:t>The Rise of the National Independent Living Movement</a:t>
            </a:r>
            <a:endParaRPr lang="en-US" dirty="0">
              <a:latin typeface="Calibri Light" panose="020F0302020204030204" pitchFamily="34" charset="0"/>
            </a:endParaRPr>
          </a:p>
        </p:txBody>
      </p:sp>
      <p:sp>
        <p:nvSpPr>
          <p:cNvPr id="4" name="Text Placeholder 3"/>
          <p:cNvSpPr>
            <a:spLocks noGrp="1"/>
          </p:cNvSpPr>
          <p:nvPr>
            <p:ph type="body" sz="half" idx="2"/>
          </p:nvPr>
        </p:nvSpPr>
        <p:spPr>
          <a:xfrm>
            <a:off x="7420155" y="2808514"/>
            <a:ext cx="3840480" cy="2794681"/>
          </a:xfrm>
        </p:spPr>
        <p:txBody>
          <a:bodyPr>
            <a:normAutofit/>
          </a:bodyPr>
          <a:lstStyle/>
          <a:p>
            <a:r>
              <a:rPr lang="en-US" sz="1600" dirty="0" smtClean="0">
                <a:latin typeface="Calibri" panose="020F0502020204030204" pitchFamily="34" charset="0"/>
              </a:rPr>
              <a:t>Ed </a:t>
            </a:r>
            <a:r>
              <a:rPr lang="en-US" sz="1600" dirty="0">
                <a:latin typeface="Calibri" panose="020F0502020204030204" pitchFamily="34" charset="0"/>
              </a:rPr>
              <a:t>won, and began recruiting others with disabilities to the </a:t>
            </a:r>
            <a:r>
              <a:rPr lang="en-US" sz="1600" dirty="0" smtClean="0">
                <a:latin typeface="Calibri" panose="020F0502020204030204" pitchFamily="34" charset="0"/>
              </a:rPr>
              <a:t>Berkeley </a:t>
            </a:r>
            <a:r>
              <a:rPr lang="en-US" sz="1600" dirty="0">
                <a:latin typeface="Calibri" panose="020F0502020204030204" pitchFamily="34" charset="0"/>
              </a:rPr>
              <a:t>campus.  They began making the campus more accessible, and finding apartments off campus that were either accessible or could be made accessible.</a:t>
            </a:r>
          </a:p>
          <a:p>
            <a:pPr lvl="0"/>
            <a:r>
              <a:rPr lang="en-US" sz="1600" dirty="0">
                <a:latin typeface="Calibri" panose="020F0502020204030204" pitchFamily="34" charset="0"/>
              </a:rPr>
              <a:t>Ed and his colleagues received $1 million dollars in the early 1970’s to start the first Center for Independent Living in </a:t>
            </a:r>
            <a:r>
              <a:rPr lang="en-US" sz="1600" dirty="0" smtClean="0">
                <a:latin typeface="Calibri" panose="020F0502020204030204" pitchFamily="34" charset="0"/>
              </a:rPr>
              <a:t>Berkeley</a:t>
            </a:r>
            <a:endParaRPr lang="en-US" sz="1600" dirty="0">
              <a:latin typeface="Calibri" panose="020F0502020204030204" pitchFamily="34" charset="0"/>
            </a:endParaRPr>
          </a:p>
          <a:p>
            <a:endParaRPr lang="en-US" dirty="0"/>
          </a:p>
        </p:txBody>
      </p:sp>
      <p:pic>
        <p:nvPicPr>
          <p:cNvPr id="6" name="Picture Placeholder 5" descr="http://mn.gov/mnddc/ed-roberts/gallery/slide0017-1.jpg"/>
          <p:cNvPicPr>
            <a:picLocks noGrp="1"/>
          </p:cNvPicPr>
          <p:nvPr>
            <p:ph type="pic" idx="1"/>
          </p:nvPr>
        </p:nvPicPr>
        <p:blipFill>
          <a:blip r:embed="rId2">
            <a:extLst>
              <a:ext uri="{28A0092B-C50C-407E-A947-70E740481C1C}">
                <a14:useLocalDpi xmlns:a14="http://schemas.microsoft.com/office/drawing/2010/main" val="0"/>
              </a:ext>
            </a:extLst>
          </a:blip>
          <a:srcRect t="7560" b="7560"/>
          <a:stretch>
            <a:fillRect/>
          </a:stretch>
        </p:blipFill>
        <p:spPr bwMode="auto">
          <a:prstGeom prst="rect">
            <a:avLst/>
          </a:prstGeom>
          <a:noFill/>
          <a:ln>
            <a:noFill/>
          </a:ln>
        </p:spPr>
      </p:pic>
      <p:sp>
        <p:nvSpPr>
          <p:cNvPr id="5" name="Rectangle 4"/>
          <p:cNvSpPr/>
          <p:nvPr/>
        </p:nvSpPr>
        <p:spPr>
          <a:xfrm>
            <a:off x="7420155" y="2233838"/>
            <a:ext cx="1776448" cy="369332"/>
          </a:xfrm>
          <a:prstGeom prst="rect">
            <a:avLst/>
          </a:prstGeom>
        </p:spPr>
        <p:txBody>
          <a:bodyPr wrap="none">
            <a:spAutoFit/>
          </a:bodyPr>
          <a:lstStyle/>
          <a:p>
            <a:r>
              <a:rPr lang="en-US" dirty="0">
                <a:solidFill>
                  <a:schemeClr val="accent3">
                    <a:lumMod val="75000"/>
                  </a:schemeClr>
                </a:solidFill>
              </a:rPr>
              <a:t>Dawn Francis</a:t>
            </a:r>
          </a:p>
        </p:txBody>
      </p:sp>
      <p:pic>
        <p:nvPicPr>
          <p:cNvPr id="7" name="Picture 6" descr="Dawn Pic"/>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42635" y="5603195"/>
            <a:ext cx="957942" cy="955468"/>
          </a:xfrm>
          <a:prstGeom prst="rect">
            <a:avLst/>
          </a:prstGeom>
          <a:noFill/>
          <a:ln>
            <a:noFill/>
          </a:ln>
        </p:spPr>
      </p:pic>
      <p:sp>
        <p:nvSpPr>
          <p:cNvPr id="8" name="Subtitle 2"/>
          <p:cNvSpPr txBox="1">
            <a:spLocks/>
          </p:cNvSpPr>
          <p:nvPr/>
        </p:nvSpPr>
        <p:spPr>
          <a:xfrm>
            <a:off x="4321628" y="6204857"/>
            <a:ext cx="8450283" cy="74365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12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9pPr>
          </a:lstStyle>
          <a:p>
            <a:r>
              <a:rPr lang="en-US" sz="1800" b="1" dirty="0" smtClean="0">
                <a:solidFill>
                  <a:schemeClr val="accent3">
                    <a:lumMod val="75000"/>
                  </a:schemeClr>
                </a:solidFill>
                <a:latin typeface="Calibri Light" panose="020F0302020204030204" pitchFamily="34" charset="0"/>
              </a:rPr>
              <a:t>The Rise of the National Independent Living Movement – </a:t>
            </a:r>
            <a:r>
              <a:rPr lang="en-US" sz="1800" b="1" dirty="0" smtClean="0">
                <a:latin typeface="Calibri Light" panose="020F0302020204030204" pitchFamily="34" charset="0"/>
              </a:rPr>
              <a:t>Dawn Francis</a:t>
            </a:r>
            <a:endParaRPr lang="en-US" sz="1800" b="1" dirty="0">
              <a:latin typeface="Calibri Light" panose="020F0302020204030204" pitchFamily="34" charset="0"/>
            </a:endParaRPr>
          </a:p>
        </p:txBody>
      </p:sp>
      <p:pic>
        <p:nvPicPr>
          <p:cNvPr id="9"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327" y="5985163"/>
            <a:ext cx="1692849" cy="668483"/>
          </a:xfrm>
          <a:prstGeom prst="rect">
            <a:avLst/>
          </a:prstGeom>
        </p:spPr>
      </p:pic>
    </p:spTree>
    <p:extLst>
      <p:ext uri="{BB962C8B-B14F-4D97-AF65-F5344CB8AC3E}">
        <p14:creationId xmlns:p14="http://schemas.microsoft.com/office/powerpoint/2010/main" val="280067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0155" y="1578739"/>
            <a:ext cx="3840480" cy="623144"/>
          </a:xfrm>
        </p:spPr>
        <p:txBody>
          <a:bodyPr>
            <a:normAutofit fontScale="90000"/>
          </a:bodyPr>
          <a:lstStyle/>
          <a:p>
            <a:r>
              <a:rPr lang="en-US" dirty="0" smtClean="0">
                <a:latin typeface="Calibri Light" panose="020F0302020204030204" pitchFamily="34" charset="0"/>
              </a:rPr>
              <a:t>The Rise of the National Independent Living Movement</a:t>
            </a:r>
            <a:endParaRPr lang="en-US" dirty="0">
              <a:latin typeface="Calibri Light" panose="020F0302020204030204" pitchFamily="34" charset="0"/>
            </a:endParaRPr>
          </a:p>
        </p:txBody>
      </p:sp>
      <p:sp>
        <p:nvSpPr>
          <p:cNvPr id="4" name="Text Placeholder 3"/>
          <p:cNvSpPr>
            <a:spLocks noGrp="1"/>
          </p:cNvSpPr>
          <p:nvPr>
            <p:ph type="body" sz="half" idx="2"/>
          </p:nvPr>
        </p:nvSpPr>
        <p:spPr>
          <a:xfrm>
            <a:off x="7420155" y="2786743"/>
            <a:ext cx="3840480" cy="2816452"/>
          </a:xfrm>
        </p:spPr>
        <p:txBody>
          <a:bodyPr>
            <a:normAutofit/>
          </a:bodyPr>
          <a:lstStyle/>
          <a:p>
            <a:r>
              <a:rPr lang="en-US" sz="1600" dirty="0" smtClean="0">
                <a:latin typeface="Calibri" panose="020F0502020204030204" pitchFamily="34" charset="0"/>
              </a:rPr>
              <a:t>He</a:t>
            </a:r>
            <a:r>
              <a:rPr lang="en-US" sz="1600" dirty="0" smtClean="0">
                <a:latin typeface="Calibri" panose="020F0502020204030204" pitchFamily="34" charset="0"/>
              </a:rPr>
              <a:t> </a:t>
            </a:r>
            <a:r>
              <a:rPr lang="en-US" sz="1600" dirty="0">
                <a:latin typeface="Calibri" panose="020F0502020204030204" pitchFamily="34" charset="0"/>
              </a:rPr>
              <a:t>later went on to become the Director of the California Department of Vocational Rehabilitation, the same organization that he had to fight for the right to attend college.</a:t>
            </a:r>
          </a:p>
          <a:p>
            <a:r>
              <a:rPr lang="en-US" sz="1600" dirty="0">
                <a:latin typeface="Calibri" panose="020F0502020204030204" pitchFamily="34" charset="0"/>
              </a:rPr>
              <a:t>From these early beginnings, Ed and others mobilized individuals with disabilities all across the country to advocate for their Civil Rights in all areas of living.</a:t>
            </a:r>
          </a:p>
          <a:p>
            <a:pPr lvl="0"/>
            <a:endParaRPr lang="en-US" dirty="0"/>
          </a:p>
        </p:txBody>
      </p:sp>
      <p:pic>
        <p:nvPicPr>
          <p:cNvPr id="6" name="Picture Placeholder 5" descr="http://mn.gov/mnddc/ed-roberts/gallery/slide0017-1.jpg"/>
          <p:cNvPicPr>
            <a:picLocks noGrp="1"/>
          </p:cNvPicPr>
          <p:nvPr>
            <p:ph type="pic" idx="1"/>
          </p:nvPr>
        </p:nvPicPr>
        <p:blipFill>
          <a:blip r:embed="rId2">
            <a:extLst>
              <a:ext uri="{28A0092B-C50C-407E-A947-70E740481C1C}">
                <a14:useLocalDpi xmlns:a14="http://schemas.microsoft.com/office/drawing/2010/main" val="0"/>
              </a:ext>
            </a:extLst>
          </a:blip>
          <a:srcRect t="7560" b="7560"/>
          <a:stretch>
            <a:fillRect/>
          </a:stretch>
        </p:blipFill>
        <p:spPr bwMode="auto">
          <a:prstGeom prst="rect">
            <a:avLst/>
          </a:prstGeom>
          <a:noFill/>
          <a:ln>
            <a:noFill/>
          </a:ln>
        </p:spPr>
      </p:pic>
      <p:sp>
        <p:nvSpPr>
          <p:cNvPr id="5" name="Rectangle 4"/>
          <p:cNvSpPr/>
          <p:nvPr/>
        </p:nvSpPr>
        <p:spPr>
          <a:xfrm>
            <a:off x="7420155" y="2233838"/>
            <a:ext cx="1776448" cy="369332"/>
          </a:xfrm>
          <a:prstGeom prst="rect">
            <a:avLst/>
          </a:prstGeom>
        </p:spPr>
        <p:txBody>
          <a:bodyPr wrap="none">
            <a:spAutoFit/>
          </a:bodyPr>
          <a:lstStyle/>
          <a:p>
            <a:r>
              <a:rPr lang="en-US" dirty="0">
                <a:solidFill>
                  <a:schemeClr val="accent3">
                    <a:lumMod val="75000"/>
                  </a:schemeClr>
                </a:solidFill>
              </a:rPr>
              <a:t>Dawn Francis</a:t>
            </a:r>
          </a:p>
        </p:txBody>
      </p:sp>
      <p:pic>
        <p:nvPicPr>
          <p:cNvPr id="7" name="Picture 6" descr="Dawn Pic"/>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42635" y="5603195"/>
            <a:ext cx="957942" cy="955468"/>
          </a:xfrm>
          <a:prstGeom prst="rect">
            <a:avLst/>
          </a:prstGeom>
          <a:noFill/>
          <a:ln>
            <a:noFill/>
          </a:ln>
        </p:spPr>
      </p:pic>
      <p:sp>
        <p:nvSpPr>
          <p:cNvPr id="8" name="Subtitle 2"/>
          <p:cNvSpPr txBox="1">
            <a:spLocks/>
          </p:cNvSpPr>
          <p:nvPr/>
        </p:nvSpPr>
        <p:spPr>
          <a:xfrm>
            <a:off x="4321628" y="6204857"/>
            <a:ext cx="8450283" cy="74365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12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9pPr>
          </a:lstStyle>
          <a:p>
            <a:r>
              <a:rPr lang="en-US" sz="1800" b="1" dirty="0" smtClean="0">
                <a:solidFill>
                  <a:schemeClr val="accent3">
                    <a:lumMod val="75000"/>
                  </a:schemeClr>
                </a:solidFill>
                <a:latin typeface="Calibri Light" panose="020F0302020204030204" pitchFamily="34" charset="0"/>
              </a:rPr>
              <a:t>The Rise of the National Independent Living Movement – </a:t>
            </a:r>
            <a:r>
              <a:rPr lang="en-US" sz="1800" b="1" dirty="0" smtClean="0">
                <a:latin typeface="Calibri Light" panose="020F0302020204030204" pitchFamily="34" charset="0"/>
              </a:rPr>
              <a:t>Dawn Francis</a:t>
            </a:r>
            <a:endParaRPr lang="en-US" sz="1800" b="1" dirty="0">
              <a:latin typeface="Calibri Light" panose="020F0302020204030204" pitchFamily="34" charset="0"/>
            </a:endParaRPr>
          </a:p>
        </p:txBody>
      </p:sp>
      <p:pic>
        <p:nvPicPr>
          <p:cNvPr id="9"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327" y="5985163"/>
            <a:ext cx="1692849" cy="668483"/>
          </a:xfrm>
          <a:prstGeom prst="rect">
            <a:avLst/>
          </a:prstGeom>
        </p:spPr>
      </p:pic>
    </p:spTree>
    <p:extLst>
      <p:ext uri="{BB962C8B-B14F-4D97-AF65-F5344CB8AC3E}">
        <p14:creationId xmlns:p14="http://schemas.microsoft.com/office/powerpoint/2010/main" val="90373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Nature presentation, illustrated landscape design  (widescreen)</Template>
  <TotalTime>0</TotalTime>
  <Words>2518</Words>
  <Application>Microsoft Office PowerPoint</Application>
  <PresentationFormat>Widescreen</PresentationFormat>
  <Paragraphs>256</Paragraphs>
  <Slides>47</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Segoe Print</vt:lpstr>
      <vt:lpstr>Nature Illustration 16x9</vt:lpstr>
      <vt:lpstr>History of Disability and Aging Advocacy in Iowa</vt:lpstr>
      <vt:lpstr>Webinar brought to you by: </vt:lpstr>
      <vt:lpstr>Where the Rubber Hits the Cornfield</vt:lpstr>
      <vt:lpstr>What You Will Learn</vt:lpstr>
      <vt:lpstr>History of Disability and Aging Advocacy in Iowa</vt:lpstr>
      <vt:lpstr>Dawn Francis</vt:lpstr>
      <vt:lpstr>The Rise of the National Independent Living Movement</vt:lpstr>
      <vt:lpstr>The Rise of the National Independent Living Movement</vt:lpstr>
      <vt:lpstr>The Rise of the National Independent Living Movement</vt:lpstr>
      <vt:lpstr>The Rise of the Independent Living Movement  </vt:lpstr>
      <vt:lpstr>The Capital Crawl</vt:lpstr>
      <vt:lpstr>PowerPoint Presentation</vt:lpstr>
      <vt:lpstr>History of Disability and Aging Advocacy in Iowa</vt:lpstr>
      <vt:lpstr>Mia Peterson</vt:lpstr>
      <vt:lpstr>Mia Peterson</vt:lpstr>
      <vt:lpstr>Mia Peterson</vt:lpstr>
      <vt:lpstr>Self Advocacy Leader</vt:lpstr>
      <vt:lpstr>Mia Peterson</vt:lpstr>
      <vt:lpstr>History of Disability and Aging Advocacy in Iowa</vt:lpstr>
      <vt:lpstr>Mike Hoenig</vt:lpstr>
      <vt:lpstr>Peer Action Disability Support (PADS) Advocacy</vt:lpstr>
      <vt:lpstr>PADS Major Accomplishments</vt:lpstr>
      <vt:lpstr>PADS Major Accomplishments</vt:lpstr>
      <vt:lpstr>PADS Major Accomplishments</vt:lpstr>
      <vt:lpstr>PADS Major Accomplishments</vt:lpstr>
      <vt:lpstr>What We Do</vt:lpstr>
      <vt:lpstr>History of Disability and Aging Advocacy in Iowa</vt:lpstr>
      <vt:lpstr>Jeremy Beavers</vt:lpstr>
      <vt:lpstr>People First of North Iowa</vt:lpstr>
      <vt:lpstr>History of Disability and Aging Advocacy in Iowa</vt:lpstr>
      <vt:lpstr>Centers for Independent Living State Funding in Iowa</vt:lpstr>
      <vt:lpstr>PowerPoint Presentation</vt:lpstr>
      <vt:lpstr>History of Disability and Aging Advocacy in Iowa</vt:lpstr>
      <vt:lpstr>Gary McDermott</vt:lpstr>
      <vt:lpstr>ReFueling Assistance</vt:lpstr>
      <vt:lpstr>History of Disability and Aging Advocacy in Iowa</vt:lpstr>
      <vt:lpstr>Don Dew</vt:lpstr>
      <vt:lpstr>The Medicaid Managed Care DEBACLE</vt:lpstr>
      <vt:lpstr>Consumers Were Outraged</vt:lpstr>
      <vt:lpstr>Iowa Medicaid Managed Care - DEBACLE Don Dew</vt:lpstr>
      <vt:lpstr>The Medicaid Managed Care DEBACLE</vt:lpstr>
      <vt:lpstr>History of Disability and Aging Advocacy in Iowa</vt:lpstr>
      <vt:lpstr>Jim Cushing</vt:lpstr>
      <vt:lpstr>Aging Advocacy History</vt:lpstr>
      <vt:lpstr>Aging Advocacy</vt:lpstr>
      <vt:lpstr>Aging Advocacy   Today</vt:lpstr>
      <vt:lpstr>THANK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2016-04-22T14:16:04Z</dcterms:created>
  <dcterms:modified xsi:type="dcterms:W3CDTF">2016-05-05T21:09:48Z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